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852" r:id="rId2"/>
  </p:sldMasterIdLst>
  <p:notesMasterIdLst>
    <p:notesMasterId r:id="rId17"/>
  </p:notesMasterIdLst>
  <p:sldIdLst>
    <p:sldId id="283" r:id="rId3"/>
    <p:sldId id="321" r:id="rId4"/>
    <p:sldId id="257" r:id="rId5"/>
    <p:sldId id="292" r:id="rId6"/>
    <p:sldId id="289" r:id="rId7"/>
    <p:sldId id="291" r:id="rId8"/>
    <p:sldId id="285" r:id="rId9"/>
    <p:sldId id="298" r:id="rId10"/>
    <p:sldId id="299" r:id="rId11"/>
    <p:sldId id="300" r:id="rId12"/>
    <p:sldId id="301" r:id="rId13"/>
    <p:sldId id="302" r:id="rId14"/>
    <p:sldId id="315" r:id="rId15"/>
    <p:sldId id="322" r:id="rId16"/>
  </p:sldIdLst>
  <p:sldSz cx="9144000" cy="5143500" type="screen16x9"/>
  <p:notesSz cx="6858000" cy="9144000"/>
  <p:embeddedFontLst>
    <p:embeddedFont>
      <p:font typeface="Montserrat" panose="020B060402020202020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oboto" panose="020B0604020202020204" charset="0"/>
      <p:regular r:id="rId26"/>
      <p:bold r:id="rId27"/>
      <p:italic r:id="rId28"/>
      <p:boldItalic r:id="rId29"/>
    </p:embeddedFont>
    <p:embeddedFont>
      <p:font typeface="Verdana" panose="020B060403050404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1" id="{2E5AB7C4-C45E-499A-B57D-8778B1C8565B}">
          <p14:sldIdLst>
            <p14:sldId id="283"/>
            <p14:sldId id="321"/>
            <p14:sldId id="257"/>
            <p14:sldId id="292"/>
            <p14:sldId id="289"/>
            <p14:sldId id="291"/>
            <p14:sldId id="285"/>
            <p14:sldId id="298"/>
            <p14:sldId id="299"/>
            <p14:sldId id="300"/>
            <p14:sldId id="301"/>
            <p14:sldId id="302"/>
            <p14:sldId id="315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hYgjvvuK66aCKCF/P87p6u1nLo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293" autoAdjust="0"/>
  </p:normalViewPr>
  <p:slideViewPr>
    <p:cSldViewPr snapToGrid="0">
      <p:cViewPr varScale="1">
        <p:scale>
          <a:sx n="95" d="100"/>
          <a:sy n="95" d="100"/>
        </p:scale>
        <p:origin x="666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15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12"/>
    </p:cViewPr>
  </p:sorterViewPr>
  <p:notesViewPr>
    <p:cSldViewPr snapToGrid="0">
      <p:cViewPr varScale="1">
        <p:scale>
          <a:sx n="55" d="100"/>
          <a:sy n="55" d="100"/>
        </p:scale>
        <p:origin x="2604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50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14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8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8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48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15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38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38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6" name="Google Shape;376;p138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15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39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139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0" name="Google Shape;380;p139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17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40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140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4" name="Google Shape;384;p140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17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41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41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8" name="Google Shape;388;p141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15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42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142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16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43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16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44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144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7" name="Google Shape;397;p144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16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45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145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1" name="Google Shape;401;p145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18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46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146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5" name="Google Shape;405;p146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18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47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147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9" name="Google Shape;409;p147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9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49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16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48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48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17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49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17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50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150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8" name="Google Shape;418;p150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17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51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151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2" name="Google Shape;422;p151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19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52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152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6" name="Google Shape;426;p152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19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53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153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0" name="Google Shape;430;p153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17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54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154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18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55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18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56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156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9" name="Google Shape;439;p156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18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57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157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3" name="Google Shape;443;p157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0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0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50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20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58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58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7" name="Google Shape;447;p158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20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59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159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1" name="Google Shape;451;p159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18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60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160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19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61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19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62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162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0" name="Google Shape;460;p162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19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63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163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4" name="Google Shape;464;p163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21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64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164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8" name="Google Shape;468;p164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21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65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165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2" name="Google Shape;472;p165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19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66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166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0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67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1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1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51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20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68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168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1" name="Google Shape;481;p168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20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69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169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5" name="Google Shape;485;p169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22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70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70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9" name="Google Shape;489;p170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22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71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71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3" name="Google Shape;493;p171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20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72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72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1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73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2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74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174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2" name="Google Shape;502;p174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2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75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175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6" name="Google Shape;506;p175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2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76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176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0" name="Google Shape;510;p176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23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77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177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4" name="Google Shape;514;p177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2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2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52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2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78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178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2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79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22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80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180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3" name="Google Shape;523;p180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22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81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181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7" name="Google Shape;527;p181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24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82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182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1" name="Google Shape;531;p182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24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83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183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5" name="Google Shape;535;p183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22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84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84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3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85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23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86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186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4" name="Google Shape;544;p186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23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87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87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8" name="Google Shape;548;p187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3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25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8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88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2" name="Google Shape;552;p188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25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89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189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6" name="Google Shape;556;p189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23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90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190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4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91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24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92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192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5" name="Google Shape;565;p192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24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93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193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9" name="Google Shape;569;p193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26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94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194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3" name="Google Shape;573;p194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26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95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195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7" name="Google Shape;577;p195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24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96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196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5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97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4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4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54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25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98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198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6" name="Google Shape;586;p198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25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99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199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0" name="Google Shape;590;p199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27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00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200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4" name="Google Shape;594;p200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27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01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201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8" name="Google Shape;598;p201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25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02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202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6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03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26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04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204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7" name="Google Shape;607;p204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26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05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205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1" name="Google Shape;611;p205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28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06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206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5" name="Google Shape;615;p206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28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07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207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9" name="Google Shape;619;p207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5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5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55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26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08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08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7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09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27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10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210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8" name="Google Shape;628;p210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27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11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211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2" name="Google Shape;632;p211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29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12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212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6" name="Google Shape;636;p212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29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13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213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0" name="Google Shape;640;p213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27"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14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214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8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15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28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16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216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9" name="Google Shape;649;p216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28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17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217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3" name="Google Shape;653;p217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3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6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6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56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30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18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218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7" name="Google Shape;657;p218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30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19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219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1" name="Google Shape;661;p219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28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20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220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9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21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29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22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222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0" name="Google Shape;670;p222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29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23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223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4" name="Google Shape;674;p223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31"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24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224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8" name="Google Shape;678;p224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31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25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225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2" name="Google Shape;682;p225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29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26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226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30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27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7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7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57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28"/>
          <p:cNvSpPr txBox="1">
            <a:spLocks noGrp="1"/>
          </p:cNvSpPr>
          <p:nvPr>
            <p:ph type="title"/>
          </p:nvPr>
        </p:nvSpPr>
        <p:spPr>
          <a:xfrm>
            <a:off x="457200" y="204470"/>
            <a:ext cx="3008630" cy="871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28"/>
          <p:cNvSpPr txBox="1">
            <a:spLocks noGrp="1"/>
          </p:cNvSpPr>
          <p:nvPr>
            <p:ph type="body" idx="1"/>
          </p:nvPr>
        </p:nvSpPr>
        <p:spPr>
          <a:xfrm>
            <a:off x="3575050" y="204470"/>
            <a:ext cx="5111750" cy="439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1" name="Google Shape;691;p228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630" cy="3518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2" name="Google Shape;692;p228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30"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29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229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6" name="Google Shape;696;p229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30"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230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9" name="Google Shape;699;p230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0" name="Google Shape;700;p230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32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31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231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4" name="Google Shape;704;p231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32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32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232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8" name="Google Shape;708;p232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30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33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233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31"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34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235"/>
          <p:cNvSpPr txBox="1">
            <a:spLocks noGrp="1"/>
          </p:cNvSpPr>
          <p:nvPr>
            <p:ph type="title"/>
          </p:nvPr>
        </p:nvSpPr>
        <p:spPr>
          <a:xfrm>
            <a:off x="457200" y="204470"/>
            <a:ext cx="3008630" cy="871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235"/>
          <p:cNvSpPr txBox="1">
            <a:spLocks noGrp="1"/>
          </p:cNvSpPr>
          <p:nvPr>
            <p:ph type="body" idx="1"/>
          </p:nvPr>
        </p:nvSpPr>
        <p:spPr>
          <a:xfrm>
            <a:off x="3575050" y="204470"/>
            <a:ext cx="5111750" cy="439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7" name="Google Shape;717;p235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630" cy="3518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8" name="Google Shape;718;p235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3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36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236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2" name="Google Shape;722;p236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3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237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237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6" name="Google Shape;726;p237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0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0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3999865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2"/>
          </p:nvPr>
        </p:nvSpPr>
        <p:spPr>
          <a:xfrm>
            <a:off x="4832350" y="1152525"/>
            <a:ext cx="3999865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8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8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FAE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Old Standard TT"/>
                <a:cs typeface="Old Standard T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Old Standard TT"/>
                <a:cs typeface="Old Standard TT"/>
              </a:defRPr>
            </a:lvl1pPr>
          </a:lstStyle>
          <a:p>
            <a:pPr marL="38100">
              <a:lnSpc>
                <a:spcPts val="106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91304183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1"/>
          <p:cNvSpPr txBox="1">
            <a:spLocks noGrp="1"/>
          </p:cNvSpPr>
          <p:nvPr>
            <p:ph type="ctrTitle"/>
          </p:nvPr>
        </p:nvSpPr>
        <p:spPr>
          <a:xfrm>
            <a:off x="311785" y="744855"/>
            <a:ext cx="8520430" cy="205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5200"/>
              <a:buFont typeface="Arial"/>
              <a:buNone/>
              <a:defRPr sz="5200" b="0" i="0" u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31"/>
          <p:cNvSpPr txBox="1">
            <a:spLocks noGrp="1"/>
          </p:cNvSpPr>
          <p:nvPr>
            <p:ph type="subTitle" idx="1"/>
          </p:nvPr>
        </p:nvSpPr>
        <p:spPr>
          <a:xfrm>
            <a:off x="311785" y="2834005"/>
            <a:ext cx="8520430" cy="79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2800"/>
              <a:buFont typeface="Arial"/>
              <a:buNone/>
              <a:defRPr sz="28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31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39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239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43" name="Google Shape;743;p239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ntents" type="twoColTx">
  <p:cSld name="TITLE_AND_TWO_COLUMNS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40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24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240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240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41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41"/>
          <p:cNvSpPr txBox="1">
            <a:spLocks noGrp="1"/>
          </p:cNvSpPr>
          <p:nvPr>
            <p:ph type="body" idx="1"/>
          </p:nvPr>
        </p:nvSpPr>
        <p:spPr>
          <a:xfrm>
            <a:off x="457200" y="1151255"/>
            <a:ext cx="403987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41"/>
          <p:cNvSpPr txBox="1">
            <a:spLocks noGrp="1"/>
          </p:cNvSpPr>
          <p:nvPr>
            <p:ph type="body" idx="2"/>
          </p:nvPr>
        </p:nvSpPr>
        <p:spPr>
          <a:xfrm>
            <a:off x="457200" y="1631315"/>
            <a:ext cx="4039870" cy="296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241"/>
          <p:cNvSpPr txBox="1">
            <a:spLocks noGrp="1"/>
          </p:cNvSpPr>
          <p:nvPr>
            <p:ph type="body" idx="3"/>
          </p:nvPr>
        </p:nvSpPr>
        <p:spPr>
          <a:xfrm>
            <a:off x="4646930" y="1151255"/>
            <a:ext cx="403987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241"/>
          <p:cNvSpPr txBox="1">
            <a:spLocks noGrp="1"/>
          </p:cNvSpPr>
          <p:nvPr>
            <p:ph type="body" idx="4"/>
          </p:nvPr>
        </p:nvSpPr>
        <p:spPr>
          <a:xfrm>
            <a:off x="4646930" y="1631315"/>
            <a:ext cx="4039870" cy="296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241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242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242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244"/>
          <p:cNvSpPr txBox="1">
            <a:spLocks noGrp="1"/>
          </p:cNvSpPr>
          <p:nvPr>
            <p:ph type="title"/>
          </p:nvPr>
        </p:nvSpPr>
        <p:spPr>
          <a:xfrm>
            <a:off x="457200" y="204470"/>
            <a:ext cx="3008630" cy="871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244"/>
          <p:cNvSpPr txBox="1">
            <a:spLocks noGrp="1"/>
          </p:cNvSpPr>
          <p:nvPr>
            <p:ph type="body" idx="1"/>
          </p:nvPr>
        </p:nvSpPr>
        <p:spPr>
          <a:xfrm>
            <a:off x="3575050" y="204470"/>
            <a:ext cx="5111750" cy="439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244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630" cy="3518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244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45"/>
          <p:cNvSpPr txBox="1">
            <a:spLocks noGrp="1"/>
          </p:cNvSpPr>
          <p:nvPr>
            <p:ph type="title"/>
          </p:nvPr>
        </p:nvSpPr>
        <p:spPr>
          <a:xfrm>
            <a:off x="1791970" y="3600450"/>
            <a:ext cx="5486400" cy="424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245"/>
          <p:cNvSpPr txBox="1">
            <a:spLocks noGrp="1"/>
          </p:cNvSpPr>
          <p:nvPr>
            <p:ph type="body" idx="1"/>
          </p:nvPr>
        </p:nvSpPr>
        <p:spPr>
          <a:xfrm>
            <a:off x="1791970" y="45974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245"/>
          <p:cNvSpPr txBox="1">
            <a:spLocks noGrp="1"/>
          </p:cNvSpPr>
          <p:nvPr>
            <p:ph type="body" idx="2"/>
          </p:nvPr>
        </p:nvSpPr>
        <p:spPr>
          <a:xfrm>
            <a:off x="1791970" y="4025265"/>
            <a:ext cx="5486400" cy="60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245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46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246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246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247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247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247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>
                <a:solidFill>
                  <a:srgbClr val="F5FD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9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FAE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Old Standard TT"/>
                <a:cs typeface="Old Standard T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Old Standard TT"/>
                <a:cs typeface="Old Standard TT"/>
              </a:defRPr>
            </a:lvl1pPr>
          </a:lstStyle>
          <a:p>
            <a:pPr marL="38100">
              <a:lnSpc>
                <a:spcPts val="106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745998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0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0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60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1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61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61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4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2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2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62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3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63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63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4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64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3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5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3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6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66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66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7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67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67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>
  <p:cSld name="TITLE_ONLY 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1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5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8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68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2" name="Google Shape;132;p68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5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9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9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6" name="Google Shape;136;p69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3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0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70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4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1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2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72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72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4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3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73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73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6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4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74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74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6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5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75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75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4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6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76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5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7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2"/>
          <p:cNvSpPr txBox="1">
            <a:spLocks noGrp="1"/>
          </p:cNvSpPr>
          <p:nvPr>
            <p:ph type="title"/>
          </p:nvPr>
        </p:nvSpPr>
        <p:spPr>
          <a:xfrm>
            <a:off x="311785" y="555625"/>
            <a:ext cx="2807970" cy="75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Arial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Arial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Arial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Arial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Arial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Arial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Arial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Arial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42"/>
          <p:cNvSpPr txBox="1">
            <a:spLocks noGrp="1"/>
          </p:cNvSpPr>
          <p:nvPr>
            <p:ph type="body" idx="1"/>
          </p:nvPr>
        </p:nvSpPr>
        <p:spPr>
          <a:xfrm>
            <a:off x="311785" y="1389380"/>
            <a:ext cx="2807970" cy="3179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42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8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78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" name="Google Shape;166;p78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5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9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79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79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7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0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80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4" name="Google Shape;174;p80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7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1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81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8" name="Google Shape;178;p81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2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82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6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3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6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4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84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7" name="Google Shape;187;p84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6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5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85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1" name="Google Shape;191;p85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8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6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86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5" name="Google Shape;195;p86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8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7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87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9" name="Google Shape;199;p87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3"/>
          <p:cNvSpPr txBox="1">
            <a:spLocks noGrp="1"/>
          </p:cNvSpPr>
          <p:nvPr>
            <p:ph type="title"/>
          </p:nvPr>
        </p:nvSpPr>
        <p:spPr>
          <a:xfrm>
            <a:off x="265430" y="1233170"/>
            <a:ext cx="4045585" cy="148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4200"/>
              <a:buFont typeface="Arial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4200"/>
              <a:buFont typeface="Arial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4200"/>
              <a:buFont typeface="Arial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4200"/>
              <a:buFont typeface="Arial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4200"/>
              <a:buFont typeface="Arial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4200"/>
              <a:buFont typeface="Arial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4200"/>
              <a:buFont typeface="Arial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4200"/>
              <a:buFont typeface="Arial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4200"/>
              <a:buFont typeface="Arial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43"/>
          <p:cNvSpPr txBox="1">
            <a:spLocks noGrp="1"/>
          </p:cNvSpPr>
          <p:nvPr>
            <p:ph type="subTitle" idx="1"/>
          </p:nvPr>
        </p:nvSpPr>
        <p:spPr>
          <a:xfrm>
            <a:off x="265430" y="2802890"/>
            <a:ext cx="4045585" cy="123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43"/>
          <p:cNvSpPr txBox="1">
            <a:spLocks noGrp="1"/>
          </p:cNvSpPr>
          <p:nvPr>
            <p:ph type="body" idx="2"/>
          </p:nvPr>
        </p:nvSpPr>
        <p:spPr>
          <a:xfrm>
            <a:off x="4939665" y="723900"/>
            <a:ext cx="3836670" cy="369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43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6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8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88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7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9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7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0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90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8" name="Google Shape;208;p90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7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1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91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2" name="Google Shape;212;p91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9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2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92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92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9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3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93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0" name="Google Shape;220;p93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7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4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94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8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5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8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6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96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96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8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7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97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97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4"/>
          <p:cNvSpPr txBox="1">
            <a:spLocks noGrp="1"/>
          </p:cNvSpPr>
          <p:nvPr>
            <p:ph type="body" idx="1"/>
          </p:nvPr>
        </p:nvSpPr>
        <p:spPr>
          <a:xfrm>
            <a:off x="311785" y="4230370"/>
            <a:ext cx="5998845" cy="605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44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10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8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98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7" name="Google Shape;237;p98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10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9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99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99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8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0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00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9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1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9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2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02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102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9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3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03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4" name="Google Shape;254;p103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1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4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04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8" name="Google Shape;258;p104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1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5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05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2" name="Google Shape;262;p105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9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6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06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10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7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5"/>
          <p:cNvSpPr txBox="1">
            <a:spLocks noGrp="1"/>
          </p:cNvSpPr>
          <p:nvPr>
            <p:ph type="title" hasCustomPrompt="1"/>
          </p:nvPr>
        </p:nvSpPr>
        <p:spPr>
          <a:xfrm>
            <a:off x="311785" y="1106170"/>
            <a:ext cx="8520430" cy="196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0"/>
              <a:buFont typeface="Arial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0"/>
              <a:buFont typeface="Arial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0"/>
              <a:buFont typeface="Arial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0"/>
              <a:buFont typeface="Arial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0"/>
              <a:buFont typeface="Arial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0"/>
              <a:buFont typeface="Arial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0"/>
              <a:buFont typeface="Arial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0"/>
              <a:buFont typeface="Arial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0"/>
              <a:buFont typeface="Arial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45"/>
          <p:cNvSpPr txBox="1">
            <a:spLocks noGrp="1"/>
          </p:cNvSpPr>
          <p:nvPr>
            <p:ph type="body" idx="1"/>
          </p:nvPr>
        </p:nvSpPr>
        <p:spPr>
          <a:xfrm>
            <a:off x="311785" y="3152140"/>
            <a:ext cx="8520430" cy="130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45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10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8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08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1" name="Google Shape;271;p108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10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09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09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5" name="Google Shape;275;p109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12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10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10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9" name="Google Shape;279;p110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12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1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11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3" name="Google Shape;283;p111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2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12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1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3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1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4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14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2" name="Google Shape;292;p114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1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15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15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6" name="Google Shape;296;p115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13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16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16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0" name="Google Shape;300;p116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13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7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117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4" name="Google Shape;304;p117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6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1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8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18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12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9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12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0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20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3" name="Google Shape;313;p120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12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21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21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7" name="Google Shape;317;p121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14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22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22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1" name="Google Shape;321;p122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14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23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23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5" name="Google Shape;325;p123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12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24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24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13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25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1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26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26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4" name="Google Shape;334;p126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13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7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127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8" name="Google Shape;338;p127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7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7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47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15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8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28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2" name="Google Shape;342;p128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15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29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29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6" name="Google Shape;346;p129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13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0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30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14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1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 14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2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32"/>
          <p:cNvSpPr txBox="1">
            <a:spLocks noGrp="1"/>
          </p:cNvSpPr>
          <p:nvPr>
            <p:ph type="body" idx="1"/>
          </p:nvPr>
        </p:nvSpPr>
        <p:spPr>
          <a:xfrm rot="5400000">
            <a:off x="2863850" y="-1399540"/>
            <a:ext cx="3416300" cy="85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5" name="Google Shape;355;p132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 14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3"/>
          <p:cNvSpPr txBox="1">
            <a:spLocks noGrp="1"/>
          </p:cNvSpPr>
          <p:nvPr>
            <p:ph type="title"/>
          </p:nvPr>
        </p:nvSpPr>
        <p:spPr>
          <a:xfrm rot="5400000">
            <a:off x="5463540" y="1371600"/>
            <a:ext cx="438912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133"/>
          <p:cNvSpPr txBox="1">
            <a:spLocks noGrp="1"/>
          </p:cNvSpPr>
          <p:nvPr>
            <p:ph type="body" idx="1"/>
          </p:nvPr>
        </p:nvSpPr>
        <p:spPr>
          <a:xfrm rot="5400000">
            <a:off x="1272540" y="-609600"/>
            <a:ext cx="438912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9" name="Google Shape;359;p133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16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34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134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3" name="Google Shape;363;p134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 16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35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2400" cy="102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35"/>
          <p:cNvSpPr txBox="1"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7" name="Google Shape;367;p135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14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36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136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15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37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70" Type="http://schemas.openxmlformats.org/officeDocument/2006/relationships/slideLayout" Target="../slideLayouts/slideLayout170.xml"/><Relationship Id="rId191" Type="http://schemas.openxmlformats.org/officeDocument/2006/relationships/slideLayout" Target="../slideLayouts/slideLayout191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181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71" Type="http://schemas.openxmlformats.org/officeDocument/2006/relationships/slideLayout" Target="../slideLayouts/slideLayout171.xml"/><Relationship Id="rId192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2.xml"/><Relationship Id="rId33" Type="http://schemas.openxmlformats.org/officeDocument/2006/relationships/slideLayout" Target="../slideLayouts/slideLayout33.xml"/><Relationship Id="rId108" Type="http://schemas.openxmlformats.org/officeDocument/2006/relationships/slideLayout" Target="../slideLayouts/slideLayout108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5" Type="http://schemas.openxmlformats.org/officeDocument/2006/relationships/slideLayout" Target="../slideLayouts/slideLayout75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61" Type="http://schemas.openxmlformats.org/officeDocument/2006/relationships/slideLayout" Target="../slideLayouts/slideLayout161.xml"/><Relationship Id="rId182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5" Type="http://schemas.openxmlformats.org/officeDocument/2006/relationships/slideLayout" Target="../slideLayouts/slideLayout65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51" Type="http://schemas.openxmlformats.org/officeDocument/2006/relationships/slideLayout" Target="../slideLayouts/slideLayout151.xml"/><Relationship Id="rId172" Type="http://schemas.openxmlformats.org/officeDocument/2006/relationships/slideLayout" Target="../slideLayouts/slideLayout172.xml"/><Relationship Id="rId193" Type="http://schemas.openxmlformats.org/officeDocument/2006/relationships/slideLayout" Target="../slideLayouts/slideLayout193.xml"/><Relationship Id="rId13" Type="http://schemas.openxmlformats.org/officeDocument/2006/relationships/slideLayout" Target="../slideLayouts/slideLayout13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20" Type="http://schemas.openxmlformats.org/officeDocument/2006/relationships/slideLayout" Target="../slideLayouts/slideLayout120.xml"/><Relationship Id="rId14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7.xml"/><Relationship Id="rId162" Type="http://schemas.openxmlformats.org/officeDocument/2006/relationships/slideLayout" Target="../slideLayouts/slideLayout162.xml"/><Relationship Id="rId183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73" Type="http://schemas.openxmlformats.org/officeDocument/2006/relationships/slideLayout" Target="../slideLayouts/slideLayout173.xml"/><Relationship Id="rId194" Type="http://schemas.openxmlformats.org/officeDocument/2006/relationships/slideLayout" Target="../slideLayouts/slideLayout194.xml"/><Relationship Id="rId199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184" Type="http://schemas.openxmlformats.org/officeDocument/2006/relationships/slideLayout" Target="../slideLayouts/slideLayout184.xml"/><Relationship Id="rId189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74" Type="http://schemas.openxmlformats.org/officeDocument/2006/relationships/slideLayout" Target="../slideLayouts/slideLayout174.xml"/><Relationship Id="rId179" Type="http://schemas.openxmlformats.org/officeDocument/2006/relationships/slideLayout" Target="../slideLayouts/slideLayout179.xml"/><Relationship Id="rId195" Type="http://schemas.openxmlformats.org/officeDocument/2006/relationships/slideLayout" Target="../slideLayouts/slideLayout195.xml"/><Relationship Id="rId190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64" Type="http://schemas.openxmlformats.org/officeDocument/2006/relationships/slideLayout" Target="../slideLayouts/slideLayout164.xml"/><Relationship Id="rId169" Type="http://schemas.openxmlformats.org/officeDocument/2006/relationships/slideLayout" Target="../slideLayouts/slideLayout169.xml"/><Relationship Id="rId18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80" Type="http://schemas.openxmlformats.org/officeDocument/2006/relationships/slideLayout" Target="../slideLayouts/slideLayout180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75" Type="http://schemas.openxmlformats.org/officeDocument/2006/relationships/slideLayout" Target="../slideLayouts/slideLayout175.xml"/><Relationship Id="rId196" Type="http://schemas.openxmlformats.org/officeDocument/2006/relationships/slideLayout" Target="../slideLayouts/slideLayout196.xml"/><Relationship Id="rId200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165" Type="http://schemas.openxmlformats.org/officeDocument/2006/relationships/slideLayout" Target="../slideLayouts/slideLayout165.xml"/><Relationship Id="rId186" Type="http://schemas.openxmlformats.org/officeDocument/2006/relationships/slideLayout" Target="../slideLayouts/slideLayout186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Relationship Id="rId176" Type="http://schemas.openxmlformats.org/officeDocument/2006/relationships/slideLayout" Target="../slideLayouts/slideLayout176.xml"/><Relationship Id="rId197" Type="http://schemas.openxmlformats.org/officeDocument/2006/relationships/slideLayout" Target="../slideLayouts/slideLayout197.xml"/><Relationship Id="rId201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24" Type="http://schemas.openxmlformats.org/officeDocument/2006/relationships/slideLayout" Target="../slideLayouts/slideLayout124.xml"/><Relationship Id="rId70" Type="http://schemas.openxmlformats.org/officeDocument/2006/relationships/slideLayout" Target="../slideLayouts/slideLayout70.xml"/><Relationship Id="rId91" Type="http://schemas.openxmlformats.org/officeDocument/2006/relationships/slideLayout" Target="../slideLayouts/slideLayout91.xml"/><Relationship Id="rId145" Type="http://schemas.openxmlformats.org/officeDocument/2006/relationships/slideLayout" Target="../slideLayouts/slideLayout145.xml"/><Relationship Id="rId166" Type="http://schemas.openxmlformats.org/officeDocument/2006/relationships/slideLayout" Target="../slideLayouts/slideLayout166.xml"/><Relationship Id="rId187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60" Type="http://schemas.openxmlformats.org/officeDocument/2006/relationships/slideLayout" Target="../slideLayouts/slideLayout60.xml"/><Relationship Id="rId81" Type="http://schemas.openxmlformats.org/officeDocument/2006/relationships/slideLayout" Target="../slideLayouts/slideLayout81.xml"/><Relationship Id="rId135" Type="http://schemas.openxmlformats.org/officeDocument/2006/relationships/slideLayout" Target="../slideLayouts/slideLayout135.xml"/><Relationship Id="rId156" Type="http://schemas.openxmlformats.org/officeDocument/2006/relationships/slideLayout" Target="../slideLayouts/slideLayout156.xml"/><Relationship Id="rId177" Type="http://schemas.openxmlformats.org/officeDocument/2006/relationships/slideLayout" Target="../slideLayouts/slideLayout177.xml"/><Relationship Id="rId198" Type="http://schemas.openxmlformats.org/officeDocument/2006/relationships/slideLayout" Target="../slideLayouts/slideLayout198.xml"/><Relationship Id="rId202" Type="http://schemas.openxmlformats.org/officeDocument/2006/relationships/image" Target="../media/image1.png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0.xml"/><Relationship Id="rId104" Type="http://schemas.openxmlformats.org/officeDocument/2006/relationships/slideLayout" Target="../slideLayouts/slideLayout104.xml"/><Relationship Id="rId125" Type="http://schemas.openxmlformats.org/officeDocument/2006/relationships/slideLayout" Target="../slideLayouts/slideLayout125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188" Type="http://schemas.openxmlformats.org/officeDocument/2006/relationships/slideLayout" Target="../slideLayouts/slideLayout188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AE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8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5FD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5FD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5FD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5FD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5FD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5FD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5FD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5FD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8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pic>
        <p:nvPicPr>
          <p:cNvPr id="9" name="Google Shape;9;p28"/>
          <p:cNvPicPr preferRelativeResize="0"/>
          <p:nvPr/>
        </p:nvPicPr>
        <p:blipFill rotWithShape="1">
          <a:blip r:embed="rId202">
            <a:alphaModFix/>
          </a:blip>
          <a:srcRect/>
          <a:stretch/>
        </p:blipFill>
        <p:spPr>
          <a:xfrm>
            <a:off x="8602980" y="66675"/>
            <a:ext cx="348615" cy="35750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88" r:id="rId36"/>
    <p:sldLayoutId id="2147483689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703" r:id="rId51"/>
    <p:sldLayoutId id="2147483704" r:id="rId52"/>
    <p:sldLayoutId id="2147483705" r:id="rId53"/>
    <p:sldLayoutId id="2147483706" r:id="rId54"/>
    <p:sldLayoutId id="2147483707" r:id="rId55"/>
    <p:sldLayoutId id="2147483708" r:id="rId56"/>
    <p:sldLayoutId id="2147483709" r:id="rId57"/>
    <p:sldLayoutId id="2147483710" r:id="rId58"/>
    <p:sldLayoutId id="2147483711" r:id="rId59"/>
    <p:sldLayoutId id="2147483712" r:id="rId60"/>
    <p:sldLayoutId id="2147483713" r:id="rId61"/>
    <p:sldLayoutId id="2147483714" r:id="rId62"/>
    <p:sldLayoutId id="2147483715" r:id="rId63"/>
    <p:sldLayoutId id="2147483716" r:id="rId64"/>
    <p:sldLayoutId id="2147483717" r:id="rId65"/>
    <p:sldLayoutId id="2147483718" r:id="rId66"/>
    <p:sldLayoutId id="2147483719" r:id="rId67"/>
    <p:sldLayoutId id="2147483720" r:id="rId68"/>
    <p:sldLayoutId id="2147483721" r:id="rId69"/>
    <p:sldLayoutId id="2147483722" r:id="rId70"/>
    <p:sldLayoutId id="2147483723" r:id="rId71"/>
    <p:sldLayoutId id="2147483724" r:id="rId72"/>
    <p:sldLayoutId id="2147483725" r:id="rId73"/>
    <p:sldLayoutId id="2147483726" r:id="rId74"/>
    <p:sldLayoutId id="2147483727" r:id="rId75"/>
    <p:sldLayoutId id="2147483728" r:id="rId76"/>
    <p:sldLayoutId id="2147483729" r:id="rId77"/>
    <p:sldLayoutId id="2147483730" r:id="rId78"/>
    <p:sldLayoutId id="2147483731" r:id="rId79"/>
    <p:sldLayoutId id="2147483732" r:id="rId80"/>
    <p:sldLayoutId id="2147483733" r:id="rId81"/>
    <p:sldLayoutId id="2147483734" r:id="rId82"/>
    <p:sldLayoutId id="2147483735" r:id="rId83"/>
    <p:sldLayoutId id="2147483736" r:id="rId84"/>
    <p:sldLayoutId id="2147483737" r:id="rId85"/>
    <p:sldLayoutId id="2147483738" r:id="rId86"/>
    <p:sldLayoutId id="2147483739" r:id="rId87"/>
    <p:sldLayoutId id="2147483740" r:id="rId88"/>
    <p:sldLayoutId id="2147483741" r:id="rId89"/>
    <p:sldLayoutId id="2147483742" r:id="rId90"/>
    <p:sldLayoutId id="2147483743" r:id="rId91"/>
    <p:sldLayoutId id="2147483744" r:id="rId92"/>
    <p:sldLayoutId id="2147483745" r:id="rId93"/>
    <p:sldLayoutId id="2147483746" r:id="rId94"/>
    <p:sldLayoutId id="2147483747" r:id="rId95"/>
    <p:sldLayoutId id="2147483748" r:id="rId96"/>
    <p:sldLayoutId id="2147483749" r:id="rId97"/>
    <p:sldLayoutId id="2147483750" r:id="rId98"/>
    <p:sldLayoutId id="2147483751" r:id="rId99"/>
    <p:sldLayoutId id="2147483752" r:id="rId100"/>
    <p:sldLayoutId id="2147483753" r:id="rId101"/>
    <p:sldLayoutId id="2147483754" r:id="rId102"/>
    <p:sldLayoutId id="2147483755" r:id="rId103"/>
    <p:sldLayoutId id="2147483756" r:id="rId104"/>
    <p:sldLayoutId id="2147483757" r:id="rId105"/>
    <p:sldLayoutId id="2147483758" r:id="rId106"/>
    <p:sldLayoutId id="2147483759" r:id="rId107"/>
    <p:sldLayoutId id="2147483760" r:id="rId108"/>
    <p:sldLayoutId id="2147483761" r:id="rId109"/>
    <p:sldLayoutId id="2147483762" r:id="rId110"/>
    <p:sldLayoutId id="2147483763" r:id="rId111"/>
    <p:sldLayoutId id="2147483764" r:id="rId112"/>
    <p:sldLayoutId id="2147483765" r:id="rId113"/>
    <p:sldLayoutId id="2147483766" r:id="rId114"/>
    <p:sldLayoutId id="2147483767" r:id="rId115"/>
    <p:sldLayoutId id="2147483768" r:id="rId116"/>
    <p:sldLayoutId id="2147483769" r:id="rId117"/>
    <p:sldLayoutId id="2147483770" r:id="rId118"/>
    <p:sldLayoutId id="2147483771" r:id="rId119"/>
    <p:sldLayoutId id="2147483772" r:id="rId120"/>
    <p:sldLayoutId id="2147483773" r:id="rId121"/>
    <p:sldLayoutId id="2147483774" r:id="rId122"/>
    <p:sldLayoutId id="2147483775" r:id="rId123"/>
    <p:sldLayoutId id="2147483776" r:id="rId124"/>
    <p:sldLayoutId id="2147483777" r:id="rId125"/>
    <p:sldLayoutId id="2147483778" r:id="rId126"/>
    <p:sldLayoutId id="2147483779" r:id="rId127"/>
    <p:sldLayoutId id="2147483780" r:id="rId128"/>
    <p:sldLayoutId id="2147483781" r:id="rId129"/>
    <p:sldLayoutId id="2147483782" r:id="rId130"/>
    <p:sldLayoutId id="2147483783" r:id="rId131"/>
    <p:sldLayoutId id="2147483784" r:id="rId132"/>
    <p:sldLayoutId id="2147483785" r:id="rId133"/>
    <p:sldLayoutId id="2147483786" r:id="rId134"/>
    <p:sldLayoutId id="2147483787" r:id="rId135"/>
    <p:sldLayoutId id="2147483788" r:id="rId136"/>
    <p:sldLayoutId id="2147483789" r:id="rId137"/>
    <p:sldLayoutId id="2147483790" r:id="rId138"/>
    <p:sldLayoutId id="2147483791" r:id="rId139"/>
    <p:sldLayoutId id="2147483792" r:id="rId140"/>
    <p:sldLayoutId id="2147483793" r:id="rId141"/>
    <p:sldLayoutId id="2147483794" r:id="rId142"/>
    <p:sldLayoutId id="2147483795" r:id="rId143"/>
    <p:sldLayoutId id="2147483796" r:id="rId144"/>
    <p:sldLayoutId id="2147483797" r:id="rId145"/>
    <p:sldLayoutId id="2147483798" r:id="rId146"/>
    <p:sldLayoutId id="2147483799" r:id="rId147"/>
    <p:sldLayoutId id="2147483800" r:id="rId148"/>
    <p:sldLayoutId id="2147483801" r:id="rId149"/>
    <p:sldLayoutId id="2147483802" r:id="rId150"/>
    <p:sldLayoutId id="2147483803" r:id="rId151"/>
    <p:sldLayoutId id="2147483804" r:id="rId152"/>
    <p:sldLayoutId id="2147483805" r:id="rId153"/>
    <p:sldLayoutId id="2147483806" r:id="rId154"/>
    <p:sldLayoutId id="2147483807" r:id="rId155"/>
    <p:sldLayoutId id="2147483808" r:id="rId156"/>
    <p:sldLayoutId id="2147483809" r:id="rId157"/>
    <p:sldLayoutId id="2147483810" r:id="rId158"/>
    <p:sldLayoutId id="2147483811" r:id="rId159"/>
    <p:sldLayoutId id="2147483812" r:id="rId160"/>
    <p:sldLayoutId id="2147483813" r:id="rId161"/>
    <p:sldLayoutId id="2147483814" r:id="rId162"/>
    <p:sldLayoutId id="2147483815" r:id="rId163"/>
    <p:sldLayoutId id="2147483816" r:id="rId164"/>
    <p:sldLayoutId id="2147483817" r:id="rId165"/>
    <p:sldLayoutId id="2147483818" r:id="rId166"/>
    <p:sldLayoutId id="2147483819" r:id="rId167"/>
    <p:sldLayoutId id="2147483820" r:id="rId168"/>
    <p:sldLayoutId id="2147483821" r:id="rId169"/>
    <p:sldLayoutId id="2147483822" r:id="rId170"/>
    <p:sldLayoutId id="2147483823" r:id="rId171"/>
    <p:sldLayoutId id="2147483824" r:id="rId172"/>
    <p:sldLayoutId id="2147483825" r:id="rId173"/>
    <p:sldLayoutId id="2147483826" r:id="rId174"/>
    <p:sldLayoutId id="2147483827" r:id="rId175"/>
    <p:sldLayoutId id="2147483828" r:id="rId176"/>
    <p:sldLayoutId id="2147483829" r:id="rId177"/>
    <p:sldLayoutId id="2147483830" r:id="rId178"/>
    <p:sldLayoutId id="2147483831" r:id="rId179"/>
    <p:sldLayoutId id="2147483832" r:id="rId180"/>
    <p:sldLayoutId id="2147483833" r:id="rId181"/>
    <p:sldLayoutId id="2147483834" r:id="rId182"/>
    <p:sldLayoutId id="2147483835" r:id="rId183"/>
    <p:sldLayoutId id="2147483836" r:id="rId184"/>
    <p:sldLayoutId id="2147483837" r:id="rId185"/>
    <p:sldLayoutId id="2147483838" r:id="rId186"/>
    <p:sldLayoutId id="2147483839" r:id="rId187"/>
    <p:sldLayoutId id="2147483840" r:id="rId188"/>
    <p:sldLayoutId id="2147483841" r:id="rId189"/>
    <p:sldLayoutId id="2147483842" r:id="rId190"/>
    <p:sldLayoutId id="2147483843" r:id="rId191"/>
    <p:sldLayoutId id="2147483844" r:id="rId192"/>
    <p:sldLayoutId id="2147483845" r:id="rId193"/>
    <p:sldLayoutId id="2147483846" r:id="rId194"/>
    <p:sldLayoutId id="2147483847" r:id="rId195"/>
    <p:sldLayoutId id="2147483848" r:id="rId196"/>
    <p:sldLayoutId id="2147483849" r:id="rId197"/>
    <p:sldLayoutId id="2147483850" r:id="rId198"/>
    <p:sldLayoutId id="2147483851" r:id="rId199"/>
    <p:sldLayoutId id="2147483888" r:id="rId20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AEF"/>
        </a:solidFill>
        <a:effectLst/>
      </p:bgPr>
    </p:bg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0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30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30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D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5FD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pic>
        <p:nvPicPr>
          <p:cNvPr id="731" name="Google Shape;731;p3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02980" y="66675"/>
            <a:ext cx="348615" cy="35750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853" r:id="rId1"/>
    <p:sldLayoutId id="2147483855" r:id="rId2"/>
    <p:sldLayoutId id="2147483856" r:id="rId3"/>
    <p:sldLayoutId id="2147483857" r:id="rId4"/>
    <p:sldLayoutId id="2147483858" r:id="rId5"/>
    <p:sldLayoutId id="2147483860" r:id="rId6"/>
    <p:sldLayoutId id="2147483861" r:id="rId7"/>
    <p:sldLayoutId id="2147483862" r:id="rId8"/>
    <p:sldLayoutId id="2147483863" r:id="rId9"/>
    <p:sldLayoutId id="214748389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0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0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1.xml"/><Relationship Id="rId6" Type="http://schemas.openxmlformats.org/officeDocument/2006/relationships/image" Target="../media/image5.png"/><Relationship Id="rId5" Type="http://schemas.openxmlformats.org/officeDocument/2006/relationships/hyperlink" Target="https://universonokia.blogspot.com/2015/05/come-mai-le-applicazioni-gratuite.html" TargetMode="Externa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0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99678"/>
            <a:ext cx="8706010" cy="4466894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48398" y="1533492"/>
            <a:ext cx="8520430" cy="164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4200"/>
              <a:buFont typeface="Montserrat"/>
              <a:buNone/>
            </a:pPr>
            <a:r>
              <a:rPr lang="en-US" sz="6000" b="1" dirty="0">
                <a:latin typeface="Montserrat"/>
                <a:ea typeface="Montserrat"/>
                <a:cs typeface="Montserrat"/>
                <a:sym typeface="Montserrat"/>
              </a:rPr>
              <a:t>Capstone Project</a:t>
            </a:r>
          </a:p>
          <a:p>
            <a:pPr algn="just"/>
            <a:r>
              <a:rPr lang="en-US" sz="4000" b="1" i="0" dirty="0">
                <a:solidFill>
                  <a:schemeClr val="accent5">
                    <a:lumMod val="50000"/>
                  </a:schemeClr>
                </a:solidFill>
                <a:effectLst/>
                <a:latin typeface="+mn-lt"/>
              </a:rPr>
              <a:t>Play Store App Review Analysis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9345" y="3383049"/>
            <a:ext cx="3625310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1800" b="1" spc="-60" dirty="0">
                <a:solidFill>
                  <a:srgbClr val="124F5B"/>
                </a:solidFill>
                <a:latin typeface="Verdana"/>
                <a:cs typeface="Verdana"/>
              </a:rPr>
              <a:t>By</a:t>
            </a:r>
            <a:endParaRPr lang="en-US" sz="180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lang="en-US" sz="1800" b="1" spc="-114" dirty="0" smtClean="0">
                <a:solidFill>
                  <a:srgbClr val="CC0000"/>
                </a:solidFill>
                <a:latin typeface="Verdana"/>
                <a:cs typeface="Verdana"/>
              </a:rPr>
              <a:t>Akash raj</a:t>
            </a:r>
            <a:endParaRPr lang="en-US" sz="180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lang="en-US" sz="1400" b="1" spc="-60" dirty="0">
                <a:solidFill>
                  <a:srgbClr val="124F5B"/>
                </a:solidFill>
                <a:latin typeface="Verdana"/>
                <a:cs typeface="Verdana"/>
              </a:rPr>
              <a:t>Data </a:t>
            </a:r>
            <a:r>
              <a:rPr lang="en-US" sz="1400" b="1" spc="-55" dirty="0">
                <a:solidFill>
                  <a:srgbClr val="124F5B"/>
                </a:solidFill>
                <a:latin typeface="Verdana"/>
                <a:cs typeface="Verdana"/>
              </a:rPr>
              <a:t>Science </a:t>
            </a:r>
            <a:r>
              <a:rPr lang="en-US" sz="1400" b="1" spc="-100" dirty="0">
                <a:solidFill>
                  <a:srgbClr val="124F5B"/>
                </a:solidFill>
                <a:latin typeface="Verdana"/>
                <a:cs typeface="Verdana"/>
              </a:rPr>
              <a:t>Trainee,</a:t>
            </a:r>
            <a:r>
              <a:rPr lang="en-US" sz="1400" b="1" spc="-210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lang="en-US" sz="1400" b="1" spc="-60" dirty="0" err="1">
                <a:solidFill>
                  <a:srgbClr val="124F5B"/>
                </a:solidFill>
                <a:latin typeface="Verdana"/>
                <a:cs typeface="Verdana"/>
              </a:rPr>
              <a:t>AlmaBetter</a:t>
            </a:r>
            <a:endParaRPr lang="en-US" sz="1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E0B085-6C59-2944-907B-6CB4D252E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59258"/>
            <a:ext cx="9144000" cy="43842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161161-9D9C-0436-2103-2F189980DCEB}"/>
              </a:ext>
            </a:extLst>
          </p:cNvPr>
          <p:cNvSpPr txBox="1"/>
          <p:nvPr/>
        </p:nvSpPr>
        <p:spPr>
          <a:xfrm>
            <a:off x="960989" y="179325"/>
            <a:ext cx="666584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Count</a:t>
            </a:r>
            <a:r>
              <a:rPr lang="en-US" sz="2400" b="1" dirty="0">
                <a:solidFill>
                  <a:schemeClr val="tx1"/>
                </a:solidFill>
                <a:effectLst/>
                <a:latin typeface="+mn-lt"/>
              </a:rPr>
              <a:t> of Applications in each category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45C8AD2C-F27D-811F-1C2F-A81633C41DAB}"/>
              </a:ext>
            </a:extLst>
          </p:cNvPr>
          <p:cNvSpPr/>
          <p:nvPr/>
        </p:nvSpPr>
        <p:spPr>
          <a:xfrm>
            <a:off x="4876801" y="2219739"/>
            <a:ext cx="3836503" cy="1649896"/>
          </a:xfrm>
          <a:custGeom>
            <a:avLst/>
            <a:gdLst/>
            <a:ahLst/>
            <a:cxnLst/>
            <a:rect l="l" t="t" r="r" b="b"/>
            <a:pathLst>
              <a:path w="3270250" h="1865629">
                <a:moveTo>
                  <a:pt x="6350" y="0"/>
                </a:moveTo>
                <a:lnTo>
                  <a:pt x="6350" y="1865376"/>
                </a:lnTo>
              </a:path>
              <a:path w="3270250" h="1865629">
                <a:moveTo>
                  <a:pt x="3263760" y="0"/>
                </a:moveTo>
                <a:lnTo>
                  <a:pt x="3263760" y="1865376"/>
                </a:lnTo>
              </a:path>
              <a:path w="3270250" h="1865629">
                <a:moveTo>
                  <a:pt x="0" y="6350"/>
                </a:moveTo>
                <a:lnTo>
                  <a:pt x="3270110" y="6350"/>
                </a:lnTo>
              </a:path>
              <a:path w="3270250" h="1865629">
                <a:moveTo>
                  <a:pt x="0" y="1859026"/>
                </a:moveTo>
                <a:lnTo>
                  <a:pt x="3270110" y="1859026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81B9A19B-2517-DF8F-BE5F-E4A920104C17}"/>
              </a:ext>
            </a:extLst>
          </p:cNvPr>
          <p:cNvSpPr txBox="1"/>
          <p:nvPr/>
        </p:nvSpPr>
        <p:spPr>
          <a:xfrm flipH="1">
            <a:off x="4987378" y="2355821"/>
            <a:ext cx="3633247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just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Family</a:t>
            </a:r>
            <a:r>
              <a:rPr sz="16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</a:t>
            </a:r>
            <a:r>
              <a:rPr sz="1600" b="1" spc="-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and</a:t>
            </a:r>
            <a:r>
              <a:rPr sz="1600" b="1" spc="9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</a:t>
            </a:r>
            <a:r>
              <a:rPr sz="1600" b="1" spc="-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Game</a:t>
            </a:r>
            <a:r>
              <a:rPr sz="1600" b="1" spc="7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</a:t>
            </a:r>
            <a:r>
              <a:rPr sz="1600" spc="-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apps</a:t>
            </a:r>
            <a:r>
              <a:rPr sz="1600" spc="9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</a:t>
            </a:r>
            <a:r>
              <a:rPr sz="1600" spc="-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have</a:t>
            </a:r>
            <a:r>
              <a:rPr sz="1600" spc="8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the</a:t>
            </a:r>
            <a:endParaRPr sz="1600" dirty="0"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5"/>
              </a:spcBef>
              <a:tabLst>
                <a:tab pos="1028700" algn="l"/>
              </a:tabLst>
            </a:pPr>
            <a:r>
              <a:rPr sz="1600" spc="-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highest	market</a:t>
            </a:r>
            <a:r>
              <a:rPr lang="en-IN" sz="1600" spc="-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prevalence. Surprising </a:t>
            </a:r>
            <a:r>
              <a:rPr lang="en-IN" sz="1600" b="1" spc="-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Tools, Business and Medical</a:t>
            </a:r>
            <a:r>
              <a:rPr lang="en-IN" sz="1600" spc="-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apps are also at the Top Count of applications.</a:t>
            </a:r>
            <a:endParaRPr sz="1600" dirty="0"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966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B35AFC-F138-C3C4-3EFC-45DE48175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90304"/>
            <a:ext cx="9144000" cy="4063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C50634-A1C7-CD1E-6BB3-17CBABC123DD}"/>
              </a:ext>
            </a:extLst>
          </p:cNvPr>
          <p:cNvSpPr txBox="1"/>
          <p:nvPr/>
        </p:nvSpPr>
        <p:spPr>
          <a:xfrm>
            <a:off x="1058778" y="170742"/>
            <a:ext cx="695425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400" b="1" dirty="0">
                <a:solidFill>
                  <a:schemeClr val="tx1"/>
                </a:solidFill>
                <a:effectLst/>
                <a:latin typeface="+mn-lt"/>
              </a:rPr>
              <a:t> 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C</a:t>
            </a:r>
            <a:r>
              <a:rPr lang="en-US" sz="2400" b="1" dirty="0">
                <a:solidFill>
                  <a:schemeClr val="tx1"/>
                </a:solidFill>
                <a:effectLst/>
                <a:latin typeface="+mn-lt"/>
              </a:rPr>
              <a:t>ategory App's have most number of installs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D0C78E-561D-EA94-627D-6E459E754FE5}"/>
              </a:ext>
            </a:extLst>
          </p:cNvPr>
          <p:cNvSpPr txBox="1"/>
          <p:nvPr/>
        </p:nvSpPr>
        <p:spPr>
          <a:xfrm>
            <a:off x="4535904" y="2571750"/>
            <a:ext cx="36190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effectLst/>
                <a:latin typeface="+mn-lt"/>
                <a:cs typeface="Calibri" panose="020F0502020204030204" pitchFamily="34" charset="0"/>
              </a:rPr>
              <a:t>The Game, Communication and Tools categories has the highest number of installs compared to other categories of apps.</a:t>
            </a: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7CF8FC03-10FE-5D97-81E7-E1E339BB0E73}"/>
              </a:ext>
            </a:extLst>
          </p:cNvPr>
          <p:cNvSpPr/>
          <p:nvPr/>
        </p:nvSpPr>
        <p:spPr>
          <a:xfrm>
            <a:off x="4555782" y="2518715"/>
            <a:ext cx="3599220" cy="1264013"/>
          </a:xfrm>
          <a:custGeom>
            <a:avLst/>
            <a:gdLst/>
            <a:ahLst/>
            <a:cxnLst/>
            <a:rect l="l" t="t" r="r" b="b"/>
            <a:pathLst>
              <a:path w="3270250" h="1865629">
                <a:moveTo>
                  <a:pt x="6350" y="0"/>
                </a:moveTo>
                <a:lnTo>
                  <a:pt x="6350" y="1865376"/>
                </a:lnTo>
              </a:path>
              <a:path w="3270250" h="1865629">
                <a:moveTo>
                  <a:pt x="3263760" y="0"/>
                </a:moveTo>
                <a:lnTo>
                  <a:pt x="3263760" y="1865376"/>
                </a:lnTo>
              </a:path>
              <a:path w="3270250" h="1865629">
                <a:moveTo>
                  <a:pt x="0" y="6350"/>
                </a:moveTo>
                <a:lnTo>
                  <a:pt x="3270110" y="6350"/>
                </a:lnTo>
              </a:path>
              <a:path w="3270250" h="1865629">
                <a:moveTo>
                  <a:pt x="0" y="1859026"/>
                </a:moveTo>
                <a:lnTo>
                  <a:pt x="3270110" y="1859026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852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6E7A30-1C9D-677C-1331-136105F4F9FF}"/>
              </a:ext>
            </a:extLst>
          </p:cNvPr>
          <p:cNvSpPr txBox="1"/>
          <p:nvPr/>
        </p:nvSpPr>
        <p:spPr>
          <a:xfrm>
            <a:off x="1099159" y="216518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4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Average rating of the apps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8A9D1D-36B8-960D-D970-193DFB8FE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34490"/>
            <a:ext cx="9144000" cy="43162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32840C-FB65-7C3F-271A-540BB27B8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9159" y="1047515"/>
            <a:ext cx="3902445" cy="2115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75C3C801-AEBD-473B-0367-572E34CA1B76}"/>
              </a:ext>
            </a:extLst>
          </p:cNvPr>
          <p:cNvSpPr txBox="1"/>
          <p:nvPr/>
        </p:nvSpPr>
        <p:spPr>
          <a:xfrm>
            <a:off x="5157788" y="2005336"/>
            <a:ext cx="3734421" cy="20441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9525" indent="-457200">
              <a:lnSpc>
                <a:spcPct val="100000"/>
              </a:lnSpc>
              <a:spcBef>
                <a:spcPts val="100"/>
              </a:spcBef>
              <a:buFont typeface="AoyagiKouzanFontT"/>
              <a:buChar char="❏"/>
              <a:tabLst>
                <a:tab pos="469265" algn="l"/>
                <a:tab pos="469900" algn="l"/>
                <a:tab pos="1069340" algn="l"/>
                <a:tab pos="2155825" algn="l"/>
                <a:tab pos="2826385" algn="l"/>
                <a:tab pos="3692525" algn="l"/>
              </a:tabLst>
            </a:pPr>
            <a:r>
              <a:rPr sz="1200" dirty="0">
                <a:solidFill>
                  <a:srgbClr val="124F5B"/>
                </a:solidFill>
                <a:latin typeface="Verdana"/>
                <a:cs typeface="Verdana"/>
              </a:rPr>
              <a:t>Th</a:t>
            </a:r>
            <a:r>
              <a:rPr sz="1200" spc="10" dirty="0">
                <a:solidFill>
                  <a:srgbClr val="124F5B"/>
                </a:solidFill>
                <a:latin typeface="Verdana"/>
                <a:cs typeface="Verdana"/>
              </a:rPr>
              <a:t>e	</a:t>
            </a:r>
            <a:r>
              <a:rPr sz="1200" spc="-40" dirty="0">
                <a:solidFill>
                  <a:srgbClr val="124F5B"/>
                </a:solidFill>
                <a:latin typeface="Verdana"/>
                <a:cs typeface="Verdana"/>
              </a:rPr>
              <a:t>a</a:t>
            </a:r>
            <a:r>
              <a:rPr sz="1200" spc="-120" dirty="0">
                <a:solidFill>
                  <a:srgbClr val="124F5B"/>
                </a:solidFill>
                <a:latin typeface="Verdana"/>
                <a:cs typeface="Verdana"/>
              </a:rPr>
              <a:t>v</a:t>
            </a:r>
            <a:r>
              <a:rPr sz="1200" spc="-20" dirty="0">
                <a:solidFill>
                  <a:srgbClr val="124F5B"/>
                </a:solidFill>
                <a:latin typeface="Verdana"/>
                <a:cs typeface="Verdana"/>
              </a:rPr>
              <a:t>e</a:t>
            </a:r>
            <a:r>
              <a:rPr sz="1200" spc="-35" dirty="0">
                <a:solidFill>
                  <a:srgbClr val="124F5B"/>
                </a:solidFill>
                <a:latin typeface="Verdana"/>
                <a:cs typeface="Verdana"/>
              </a:rPr>
              <a:t>r</a:t>
            </a:r>
            <a:r>
              <a:rPr sz="1200" spc="-20" dirty="0">
                <a:solidFill>
                  <a:srgbClr val="124F5B"/>
                </a:solidFill>
                <a:latin typeface="Verdana"/>
                <a:cs typeface="Verdana"/>
              </a:rPr>
              <a:t>a</a:t>
            </a:r>
            <a:r>
              <a:rPr sz="1200" spc="60" dirty="0">
                <a:solidFill>
                  <a:srgbClr val="124F5B"/>
                </a:solidFill>
                <a:latin typeface="Verdana"/>
                <a:cs typeface="Verdana"/>
              </a:rPr>
              <a:t>ge</a:t>
            </a:r>
            <a:r>
              <a:rPr sz="1200" dirty="0">
                <a:solidFill>
                  <a:srgbClr val="124F5B"/>
                </a:solidFill>
                <a:latin typeface="Verdana"/>
                <a:cs typeface="Verdana"/>
              </a:rPr>
              <a:t>	</a:t>
            </a:r>
            <a:r>
              <a:rPr sz="1200" spc="-5" dirty="0">
                <a:solidFill>
                  <a:srgbClr val="124F5B"/>
                </a:solidFill>
                <a:latin typeface="Verdana"/>
                <a:cs typeface="Verdana"/>
              </a:rPr>
              <a:t>user</a:t>
            </a:r>
            <a:r>
              <a:rPr sz="1200" dirty="0">
                <a:solidFill>
                  <a:srgbClr val="124F5B"/>
                </a:solidFill>
                <a:latin typeface="Verdana"/>
                <a:cs typeface="Verdana"/>
              </a:rPr>
              <a:t>	</a:t>
            </a:r>
            <a:r>
              <a:rPr sz="1200" spc="-65" dirty="0">
                <a:solidFill>
                  <a:srgbClr val="124F5B"/>
                </a:solidFill>
                <a:latin typeface="Verdana"/>
                <a:cs typeface="Verdana"/>
              </a:rPr>
              <a:t>r</a:t>
            </a:r>
            <a:r>
              <a:rPr sz="1200" spc="15" dirty="0">
                <a:solidFill>
                  <a:srgbClr val="124F5B"/>
                </a:solidFill>
                <a:latin typeface="Verdana"/>
                <a:cs typeface="Verdana"/>
              </a:rPr>
              <a:t>atin</a:t>
            </a:r>
            <a:r>
              <a:rPr sz="1200" spc="110" dirty="0">
                <a:solidFill>
                  <a:srgbClr val="124F5B"/>
                </a:solidFill>
                <a:latin typeface="Verdana"/>
                <a:cs typeface="Verdana"/>
              </a:rPr>
              <a:t>g</a:t>
            </a:r>
            <a:r>
              <a:rPr sz="1200" dirty="0">
                <a:solidFill>
                  <a:srgbClr val="124F5B"/>
                </a:solidFill>
                <a:latin typeface="Verdana"/>
                <a:cs typeface="Verdana"/>
              </a:rPr>
              <a:t>	</a:t>
            </a:r>
            <a:r>
              <a:rPr sz="1200" spc="-35" dirty="0">
                <a:solidFill>
                  <a:srgbClr val="124F5B"/>
                </a:solidFill>
                <a:latin typeface="Verdana"/>
                <a:cs typeface="Verdana"/>
              </a:rPr>
              <a:t>is  </a:t>
            </a:r>
            <a:r>
              <a:rPr sz="1200" spc="25" dirty="0">
                <a:solidFill>
                  <a:srgbClr val="124F5B"/>
                </a:solidFill>
                <a:latin typeface="Verdana"/>
                <a:cs typeface="Verdana"/>
              </a:rPr>
              <a:t>divided</a:t>
            </a:r>
            <a:r>
              <a:rPr sz="1200" spc="-170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200" spc="20" dirty="0">
                <a:solidFill>
                  <a:srgbClr val="124F5B"/>
                </a:solidFill>
                <a:latin typeface="Verdana"/>
                <a:cs typeface="Verdana"/>
              </a:rPr>
              <a:t>into</a:t>
            </a:r>
            <a:r>
              <a:rPr sz="12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200" spc="45" dirty="0">
                <a:solidFill>
                  <a:srgbClr val="124F5B"/>
                </a:solidFill>
                <a:latin typeface="Verdana"/>
                <a:cs typeface="Verdana"/>
              </a:rPr>
              <a:t>4</a:t>
            </a:r>
            <a:r>
              <a:rPr sz="12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124F5B"/>
                </a:solidFill>
                <a:latin typeface="Verdana"/>
                <a:cs typeface="Verdana"/>
              </a:rPr>
              <a:t>categories:</a:t>
            </a:r>
            <a:endParaRPr sz="1200" dirty="0">
              <a:latin typeface="Verdana"/>
              <a:cs typeface="Verdana"/>
            </a:endParaRPr>
          </a:p>
          <a:p>
            <a:pPr marL="469900" lvl="1" indent="-367030">
              <a:lnSpc>
                <a:spcPct val="1000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200" spc="-35" dirty="0">
                <a:solidFill>
                  <a:srgbClr val="124F5B"/>
                </a:solidFill>
                <a:latin typeface="Verdana"/>
                <a:cs typeface="Verdana"/>
              </a:rPr>
              <a:t>Rating:</a:t>
            </a:r>
            <a:r>
              <a:rPr sz="1200" spc="-170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124F5B"/>
                </a:solidFill>
                <a:latin typeface="Verdana"/>
                <a:cs typeface="Verdana"/>
              </a:rPr>
              <a:t>4-5</a:t>
            </a:r>
            <a:r>
              <a:rPr sz="1200" spc="-170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124F5B"/>
                </a:solidFill>
                <a:latin typeface="AoyagiKouzanFontT"/>
                <a:cs typeface="AoyagiKouzanFontT"/>
              </a:rPr>
              <a:t>⇒</a:t>
            </a:r>
            <a:r>
              <a:rPr sz="1200" spc="-430" dirty="0">
                <a:solidFill>
                  <a:srgbClr val="124F5B"/>
                </a:solidFill>
                <a:latin typeface="AoyagiKouzanFontT"/>
                <a:cs typeface="AoyagiKouzanFontT"/>
              </a:rPr>
              <a:t> </a:t>
            </a:r>
            <a:r>
              <a:rPr sz="1200" spc="-15" dirty="0">
                <a:solidFill>
                  <a:srgbClr val="124F5B"/>
                </a:solidFill>
                <a:latin typeface="Verdana"/>
                <a:cs typeface="Verdana"/>
              </a:rPr>
              <a:t>Top</a:t>
            </a:r>
            <a:r>
              <a:rPr sz="1200" spc="-170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200" spc="20" dirty="0">
                <a:solidFill>
                  <a:srgbClr val="124F5B"/>
                </a:solidFill>
                <a:latin typeface="Verdana"/>
                <a:cs typeface="Verdana"/>
              </a:rPr>
              <a:t>Rated</a:t>
            </a:r>
            <a:endParaRPr sz="1200" dirty="0">
              <a:latin typeface="Verdana"/>
              <a:cs typeface="Verdana"/>
            </a:endParaRPr>
          </a:p>
          <a:p>
            <a:pPr marL="469900" lvl="1" indent="-367030">
              <a:lnSpc>
                <a:spcPct val="1000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200" spc="-35" dirty="0">
                <a:solidFill>
                  <a:srgbClr val="124F5B"/>
                </a:solidFill>
                <a:latin typeface="Verdana"/>
                <a:cs typeface="Verdana"/>
              </a:rPr>
              <a:t>Rating:</a:t>
            </a:r>
            <a:r>
              <a:rPr sz="1200" spc="-170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124F5B"/>
                </a:solidFill>
                <a:latin typeface="Verdana"/>
                <a:cs typeface="Verdana"/>
              </a:rPr>
              <a:t>3-4</a:t>
            </a:r>
            <a:r>
              <a:rPr sz="1200" spc="-170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124F5B"/>
                </a:solidFill>
                <a:latin typeface="AoyagiKouzanFontT"/>
                <a:cs typeface="AoyagiKouzanFontT"/>
              </a:rPr>
              <a:t>⇒</a:t>
            </a:r>
            <a:r>
              <a:rPr sz="1200" spc="-434" dirty="0">
                <a:solidFill>
                  <a:srgbClr val="124F5B"/>
                </a:solidFill>
                <a:latin typeface="AoyagiKouzanFontT"/>
                <a:cs typeface="AoyagiKouzanFontT"/>
              </a:rPr>
              <a:t> </a:t>
            </a:r>
            <a:r>
              <a:rPr sz="1200" spc="10" dirty="0">
                <a:solidFill>
                  <a:srgbClr val="124F5B"/>
                </a:solidFill>
                <a:latin typeface="Verdana"/>
                <a:cs typeface="Verdana"/>
              </a:rPr>
              <a:t>Above</a:t>
            </a:r>
            <a:r>
              <a:rPr sz="1200" spc="-170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124F5B"/>
                </a:solidFill>
                <a:latin typeface="Verdana"/>
                <a:cs typeface="Verdana"/>
              </a:rPr>
              <a:t>Average</a:t>
            </a:r>
            <a:endParaRPr sz="1200" dirty="0">
              <a:latin typeface="Verdana"/>
              <a:cs typeface="Verdana"/>
            </a:endParaRPr>
          </a:p>
          <a:p>
            <a:pPr marL="469900" lvl="1" indent="-367030">
              <a:lnSpc>
                <a:spcPct val="1000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200" spc="-35" dirty="0">
                <a:solidFill>
                  <a:srgbClr val="124F5B"/>
                </a:solidFill>
                <a:latin typeface="Verdana"/>
                <a:cs typeface="Verdana"/>
              </a:rPr>
              <a:t>Rating: </a:t>
            </a:r>
            <a:r>
              <a:rPr sz="1200" spc="-145" dirty="0">
                <a:solidFill>
                  <a:srgbClr val="124F5B"/>
                </a:solidFill>
                <a:latin typeface="Verdana"/>
                <a:cs typeface="Verdana"/>
              </a:rPr>
              <a:t>2-3 </a:t>
            </a:r>
            <a:r>
              <a:rPr sz="1200" dirty="0">
                <a:solidFill>
                  <a:srgbClr val="124F5B"/>
                </a:solidFill>
                <a:latin typeface="AoyagiKouzanFontT"/>
                <a:cs typeface="AoyagiKouzanFontT"/>
              </a:rPr>
              <a:t>⇒</a:t>
            </a:r>
            <a:r>
              <a:rPr sz="1200" spc="-590" dirty="0">
                <a:solidFill>
                  <a:srgbClr val="124F5B"/>
                </a:solidFill>
                <a:latin typeface="AoyagiKouzanFontT"/>
                <a:cs typeface="AoyagiKouzanFontT"/>
              </a:rPr>
              <a:t> </a:t>
            </a:r>
            <a:r>
              <a:rPr sz="1200" spc="-10" dirty="0">
                <a:solidFill>
                  <a:srgbClr val="124F5B"/>
                </a:solidFill>
                <a:latin typeface="Verdana"/>
                <a:cs typeface="Verdana"/>
              </a:rPr>
              <a:t>Average</a:t>
            </a:r>
            <a:endParaRPr sz="1200" dirty="0">
              <a:latin typeface="Verdana"/>
              <a:cs typeface="Verdana"/>
            </a:endParaRPr>
          </a:p>
          <a:p>
            <a:pPr marL="469900" lvl="1" indent="-367030">
              <a:lnSpc>
                <a:spcPct val="1000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200" spc="-35" dirty="0">
                <a:solidFill>
                  <a:srgbClr val="124F5B"/>
                </a:solidFill>
                <a:latin typeface="Verdana"/>
                <a:cs typeface="Verdana"/>
              </a:rPr>
              <a:t>Rating: </a:t>
            </a:r>
            <a:r>
              <a:rPr sz="1200" spc="-260" dirty="0">
                <a:solidFill>
                  <a:srgbClr val="124F5B"/>
                </a:solidFill>
                <a:latin typeface="Verdana"/>
                <a:cs typeface="Verdana"/>
              </a:rPr>
              <a:t>1-2 </a:t>
            </a:r>
            <a:r>
              <a:rPr sz="1200" dirty="0">
                <a:solidFill>
                  <a:srgbClr val="124F5B"/>
                </a:solidFill>
                <a:latin typeface="AoyagiKouzanFontT"/>
                <a:cs typeface="AoyagiKouzanFontT"/>
              </a:rPr>
              <a:t>⇒</a:t>
            </a:r>
            <a:r>
              <a:rPr sz="1200" spc="-685" dirty="0">
                <a:solidFill>
                  <a:srgbClr val="124F5B"/>
                </a:solidFill>
                <a:latin typeface="AoyagiKouzanFontT"/>
                <a:cs typeface="AoyagiKouzanFontT"/>
              </a:rPr>
              <a:t> </a:t>
            </a:r>
            <a:r>
              <a:rPr sz="1200" spc="45" dirty="0">
                <a:solidFill>
                  <a:srgbClr val="124F5B"/>
                </a:solidFill>
                <a:latin typeface="Verdana"/>
                <a:cs typeface="Verdana"/>
              </a:rPr>
              <a:t>Below </a:t>
            </a:r>
            <a:r>
              <a:rPr sz="1200" spc="-10" dirty="0">
                <a:solidFill>
                  <a:srgbClr val="124F5B"/>
                </a:solidFill>
                <a:latin typeface="Verdana"/>
                <a:cs typeface="Verdana"/>
              </a:rPr>
              <a:t>Average</a:t>
            </a:r>
            <a:endParaRPr sz="1200" dirty="0">
              <a:latin typeface="Verdana"/>
              <a:cs typeface="Verdana"/>
            </a:endParaRPr>
          </a:p>
          <a:p>
            <a:pPr marL="469265" marR="5080" indent="-457200" algn="just">
              <a:lnSpc>
                <a:spcPct val="100000"/>
              </a:lnSpc>
              <a:buFont typeface="AoyagiKouzanFontT"/>
              <a:buChar char="❏"/>
              <a:tabLst>
                <a:tab pos="469900" algn="l"/>
              </a:tabLst>
            </a:pPr>
            <a:r>
              <a:rPr sz="1200" spc="5" dirty="0">
                <a:solidFill>
                  <a:srgbClr val="124F5B"/>
                </a:solidFill>
                <a:latin typeface="Verdana"/>
                <a:cs typeface="Verdana"/>
              </a:rPr>
              <a:t>The </a:t>
            </a:r>
            <a:r>
              <a:rPr sz="1200" spc="-15" dirty="0">
                <a:solidFill>
                  <a:srgbClr val="124F5B"/>
                </a:solidFill>
                <a:latin typeface="Verdana"/>
                <a:cs typeface="Verdana"/>
              </a:rPr>
              <a:t>majority </a:t>
            </a:r>
            <a:r>
              <a:rPr sz="1200" spc="5" dirty="0">
                <a:solidFill>
                  <a:srgbClr val="124F5B"/>
                </a:solidFill>
                <a:latin typeface="Verdana"/>
                <a:cs typeface="Verdana"/>
              </a:rPr>
              <a:t>of </a:t>
            </a:r>
            <a:r>
              <a:rPr sz="1200" spc="35" dirty="0">
                <a:solidFill>
                  <a:srgbClr val="124F5B"/>
                </a:solidFill>
                <a:latin typeface="Verdana"/>
                <a:cs typeface="Verdana"/>
              </a:rPr>
              <a:t>the </a:t>
            </a:r>
            <a:r>
              <a:rPr sz="1200" spc="30" dirty="0">
                <a:solidFill>
                  <a:srgbClr val="124F5B"/>
                </a:solidFill>
                <a:latin typeface="Verdana"/>
                <a:cs typeface="Verdana"/>
              </a:rPr>
              <a:t>apps in  </a:t>
            </a:r>
            <a:r>
              <a:rPr sz="1200" spc="35" dirty="0">
                <a:solidFill>
                  <a:srgbClr val="124F5B"/>
                </a:solidFill>
                <a:latin typeface="Verdana"/>
                <a:cs typeface="Verdana"/>
              </a:rPr>
              <a:t>the </a:t>
            </a:r>
            <a:r>
              <a:rPr sz="1200" spc="15" dirty="0">
                <a:solidFill>
                  <a:srgbClr val="124F5B"/>
                </a:solidFill>
                <a:latin typeface="Verdana"/>
                <a:cs typeface="Verdana"/>
              </a:rPr>
              <a:t>Play </a:t>
            </a:r>
            <a:r>
              <a:rPr sz="1200" spc="-35" dirty="0">
                <a:solidFill>
                  <a:srgbClr val="124F5B"/>
                </a:solidFill>
                <a:latin typeface="Verdana"/>
                <a:cs typeface="Verdana"/>
              </a:rPr>
              <a:t>Store </a:t>
            </a:r>
            <a:r>
              <a:rPr sz="1200" spc="-220" dirty="0">
                <a:solidFill>
                  <a:srgbClr val="124F5B"/>
                </a:solidFill>
                <a:latin typeface="Verdana"/>
                <a:cs typeface="Verdana"/>
              </a:rPr>
              <a:t>(~80%) </a:t>
            </a:r>
            <a:r>
              <a:rPr sz="1200" spc="-30" dirty="0">
                <a:solidFill>
                  <a:srgbClr val="124F5B"/>
                </a:solidFill>
                <a:latin typeface="Verdana"/>
                <a:cs typeface="Verdana"/>
              </a:rPr>
              <a:t>are </a:t>
            </a:r>
            <a:r>
              <a:rPr sz="1200" spc="40" dirty="0">
                <a:solidFill>
                  <a:srgbClr val="124F5B"/>
                </a:solidFill>
                <a:latin typeface="Verdana"/>
                <a:cs typeface="Verdana"/>
              </a:rPr>
              <a:t>top  </a:t>
            </a:r>
            <a:r>
              <a:rPr sz="1200" spc="-45" dirty="0">
                <a:solidFill>
                  <a:srgbClr val="124F5B"/>
                </a:solidFill>
                <a:latin typeface="Verdana"/>
                <a:cs typeface="Verdana"/>
              </a:rPr>
              <a:t>rated.</a:t>
            </a:r>
            <a:endParaRPr sz="1200" dirty="0">
              <a:latin typeface="Verdana"/>
              <a:cs typeface="Verdana"/>
            </a:endParaRPr>
          </a:p>
          <a:p>
            <a:pPr marL="469265" marR="5080" indent="-457200" algn="just">
              <a:lnSpc>
                <a:spcPct val="100000"/>
              </a:lnSpc>
              <a:buFont typeface="AoyagiKouzanFontT"/>
              <a:buChar char="❏"/>
              <a:tabLst>
                <a:tab pos="469900" algn="l"/>
              </a:tabLst>
            </a:pPr>
            <a:r>
              <a:rPr sz="1200" spc="-20" dirty="0">
                <a:solidFill>
                  <a:srgbClr val="124F5B"/>
                </a:solidFill>
                <a:latin typeface="Verdana"/>
                <a:cs typeface="Verdana"/>
              </a:rPr>
              <a:t>This </a:t>
            </a:r>
            <a:r>
              <a:rPr sz="1200" spc="25" dirty="0">
                <a:solidFill>
                  <a:srgbClr val="124F5B"/>
                </a:solidFill>
                <a:latin typeface="Verdana"/>
                <a:cs typeface="Verdana"/>
              </a:rPr>
              <a:t>implies that </a:t>
            </a:r>
            <a:r>
              <a:rPr sz="1200" spc="35" dirty="0">
                <a:solidFill>
                  <a:srgbClr val="124F5B"/>
                </a:solidFill>
                <a:latin typeface="Verdana"/>
                <a:cs typeface="Verdana"/>
              </a:rPr>
              <a:t>the</a:t>
            </a:r>
            <a:r>
              <a:rPr sz="1200" spc="-260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200" spc="-15" dirty="0">
                <a:solidFill>
                  <a:srgbClr val="124F5B"/>
                </a:solidFill>
                <a:latin typeface="Verdana"/>
                <a:cs typeface="Verdana"/>
              </a:rPr>
              <a:t>majority  </a:t>
            </a:r>
            <a:r>
              <a:rPr sz="1200" spc="5" dirty="0">
                <a:solidFill>
                  <a:srgbClr val="124F5B"/>
                </a:solidFill>
                <a:latin typeface="Verdana"/>
                <a:cs typeface="Verdana"/>
              </a:rPr>
              <a:t>of </a:t>
            </a:r>
            <a:r>
              <a:rPr sz="1200" spc="35" dirty="0">
                <a:solidFill>
                  <a:srgbClr val="124F5B"/>
                </a:solidFill>
                <a:latin typeface="Verdana"/>
                <a:cs typeface="Verdana"/>
              </a:rPr>
              <a:t>the </a:t>
            </a:r>
            <a:r>
              <a:rPr sz="1200" spc="-20" dirty="0">
                <a:solidFill>
                  <a:srgbClr val="124F5B"/>
                </a:solidFill>
                <a:latin typeface="Verdana"/>
                <a:cs typeface="Verdana"/>
              </a:rPr>
              <a:t>users </a:t>
            </a:r>
            <a:r>
              <a:rPr sz="1200" spc="-30" dirty="0">
                <a:solidFill>
                  <a:srgbClr val="124F5B"/>
                </a:solidFill>
                <a:latin typeface="Verdana"/>
                <a:cs typeface="Verdana"/>
              </a:rPr>
              <a:t>are </a:t>
            </a:r>
            <a:r>
              <a:rPr sz="1200" spc="25" dirty="0">
                <a:solidFill>
                  <a:srgbClr val="124F5B"/>
                </a:solidFill>
                <a:latin typeface="Verdana"/>
                <a:cs typeface="Verdana"/>
              </a:rPr>
              <a:t>happy </a:t>
            </a:r>
            <a:r>
              <a:rPr sz="1200" spc="50" dirty="0">
                <a:solidFill>
                  <a:srgbClr val="124F5B"/>
                </a:solidFill>
                <a:latin typeface="Verdana"/>
                <a:cs typeface="Verdana"/>
              </a:rPr>
              <a:t>with  </a:t>
            </a:r>
            <a:r>
              <a:rPr sz="1200" spc="35" dirty="0">
                <a:solidFill>
                  <a:srgbClr val="124F5B"/>
                </a:solidFill>
                <a:latin typeface="Verdana"/>
                <a:cs typeface="Verdana"/>
              </a:rPr>
              <a:t>the </a:t>
            </a:r>
            <a:r>
              <a:rPr sz="1200" spc="-20" dirty="0">
                <a:solidFill>
                  <a:srgbClr val="124F5B"/>
                </a:solidFill>
                <a:latin typeface="Verdana"/>
                <a:cs typeface="Verdana"/>
              </a:rPr>
              <a:t>services </a:t>
            </a:r>
            <a:r>
              <a:rPr sz="1200" spc="-5" dirty="0">
                <a:solidFill>
                  <a:srgbClr val="124F5B"/>
                </a:solidFill>
                <a:latin typeface="Verdana"/>
                <a:cs typeface="Verdana"/>
              </a:rPr>
              <a:t>received </a:t>
            </a:r>
            <a:r>
              <a:rPr sz="1200" spc="-40" dirty="0">
                <a:solidFill>
                  <a:srgbClr val="124F5B"/>
                </a:solidFill>
                <a:latin typeface="Verdana"/>
                <a:cs typeface="Verdana"/>
              </a:rPr>
              <a:t>via </a:t>
            </a:r>
            <a:r>
              <a:rPr sz="1200" spc="35" dirty="0">
                <a:solidFill>
                  <a:srgbClr val="124F5B"/>
                </a:solidFill>
                <a:latin typeface="Verdana"/>
                <a:cs typeface="Verdana"/>
              </a:rPr>
              <a:t>the  </a:t>
            </a:r>
            <a:r>
              <a:rPr sz="1200" spc="-5" dirty="0">
                <a:solidFill>
                  <a:srgbClr val="124F5B"/>
                </a:solidFill>
                <a:latin typeface="Verdana"/>
                <a:cs typeface="Verdana"/>
              </a:rPr>
              <a:t>respective</a:t>
            </a:r>
            <a:r>
              <a:rPr sz="1200" spc="-170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124F5B"/>
                </a:solidFill>
                <a:latin typeface="Verdana"/>
                <a:cs typeface="Verdana"/>
              </a:rPr>
              <a:t>app.</a:t>
            </a:r>
            <a:endParaRPr sz="1200" dirty="0">
              <a:latin typeface="Verdana"/>
              <a:cs typeface="Verdana"/>
            </a:endParaRPr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E8D2446A-65F4-206C-D320-9C31BEE34852}"/>
              </a:ext>
            </a:extLst>
          </p:cNvPr>
          <p:cNvSpPr/>
          <p:nvPr/>
        </p:nvSpPr>
        <p:spPr>
          <a:xfrm>
            <a:off x="5095461" y="1912931"/>
            <a:ext cx="3902445" cy="2301882"/>
          </a:xfrm>
          <a:custGeom>
            <a:avLst/>
            <a:gdLst/>
            <a:ahLst/>
            <a:cxnLst/>
            <a:rect l="l" t="t" r="r" b="b"/>
            <a:pathLst>
              <a:path w="3270250" h="1865629">
                <a:moveTo>
                  <a:pt x="6350" y="0"/>
                </a:moveTo>
                <a:lnTo>
                  <a:pt x="6350" y="1865376"/>
                </a:lnTo>
              </a:path>
              <a:path w="3270250" h="1865629">
                <a:moveTo>
                  <a:pt x="3263760" y="0"/>
                </a:moveTo>
                <a:lnTo>
                  <a:pt x="3263760" y="1865376"/>
                </a:lnTo>
              </a:path>
              <a:path w="3270250" h="1865629">
                <a:moveTo>
                  <a:pt x="0" y="6350"/>
                </a:moveTo>
                <a:lnTo>
                  <a:pt x="3270110" y="6350"/>
                </a:lnTo>
              </a:path>
              <a:path w="3270250" h="1865629">
                <a:moveTo>
                  <a:pt x="0" y="1859026"/>
                </a:moveTo>
                <a:lnTo>
                  <a:pt x="3270110" y="1859026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933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888DFD-32D9-18AF-170B-A315C178A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61" y="914183"/>
            <a:ext cx="5626389" cy="4229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100E13-926A-A2A5-B77A-B0BA09FD7B05}"/>
              </a:ext>
            </a:extLst>
          </p:cNvPr>
          <p:cNvSpPr txBox="1"/>
          <p:nvPr/>
        </p:nvSpPr>
        <p:spPr>
          <a:xfrm>
            <a:off x="1113664" y="173889"/>
            <a:ext cx="64229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400" b="1" dirty="0">
                <a:solidFill>
                  <a:schemeClr val="tx1"/>
                </a:solidFill>
                <a:effectLst/>
                <a:latin typeface="+mn-lt"/>
              </a:rPr>
              <a:t>Percentage of Review Sentiments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AADB120C-D89D-E9E5-5D76-900A02B1352D}"/>
              </a:ext>
            </a:extLst>
          </p:cNvPr>
          <p:cNvSpPr txBox="1"/>
          <p:nvPr/>
        </p:nvSpPr>
        <p:spPr>
          <a:xfrm>
            <a:off x="5710150" y="2129311"/>
            <a:ext cx="3108960" cy="2245487"/>
          </a:xfrm>
          <a:prstGeom prst="rect">
            <a:avLst/>
          </a:prstGeom>
          <a:ln w="12700">
            <a:solidFill>
              <a:srgbClr val="CC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91440" marR="84455" algn="just">
              <a:lnSpc>
                <a:spcPct val="100000"/>
              </a:lnSpc>
            </a:pPr>
            <a:r>
              <a:rPr sz="1600" spc="-5" dirty="0">
                <a:solidFill>
                  <a:srgbClr val="124F5C"/>
                </a:solidFill>
                <a:latin typeface="Arial MT"/>
                <a:cs typeface="Arial MT"/>
              </a:rPr>
              <a:t>The</a:t>
            </a:r>
            <a:r>
              <a:rPr sz="1600" dirty="0">
                <a:solidFill>
                  <a:srgbClr val="124F5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24F5C"/>
                </a:solidFill>
                <a:latin typeface="Arial MT"/>
                <a:cs typeface="Arial MT"/>
              </a:rPr>
              <a:t>number</a:t>
            </a:r>
            <a:r>
              <a:rPr sz="1600" dirty="0">
                <a:solidFill>
                  <a:srgbClr val="124F5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24F5C"/>
                </a:solidFill>
                <a:latin typeface="Arial MT"/>
                <a:cs typeface="Arial MT"/>
              </a:rPr>
              <a:t>of</a:t>
            </a:r>
            <a:r>
              <a:rPr sz="1600" dirty="0">
                <a:solidFill>
                  <a:srgbClr val="124F5C"/>
                </a:solidFill>
                <a:latin typeface="Arial MT"/>
                <a:cs typeface="Arial MT"/>
              </a:rPr>
              <a:t> </a:t>
            </a:r>
            <a:r>
              <a:rPr sz="1600" b="1" spc="-5" dirty="0">
                <a:solidFill>
                  <a:srgbClr val="124F5C"/>
                </a:solidFill>
                <a:latin typeface="Arial"/>
                <a:cs typeface="Arial"/>
              </a:rPr>
              <a:t>Unique</a:t>
            </a:r>
            <a:r>
              <a:rPr sz="1600" b="1" dirty="0">
                <a:solidFill>
                  <a:srgbClr val="124F5C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124F5C"/>
                </a:solidFill>
                <a:latin typeface="Arial MT"/>
                <a:cs typeface="Arial MT"/>
              </a:rPr>
              <a:t>Apps </a:t>
            </a:r>
            <a:r>
              <a:rPr sz="1600" dirty="0">
                <a:solidFill>
                  <a:srgbClr val="124F5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24F5C"/>
                </a:solidFill>
                <a:latin typeface="Arial MT"/>
                <a:cs typeface="Arial MT"/>
              </a:rPr>
              <a:t>from</a:t>
            </a:r>
            <a:r>
              <a:rPr sz="1600" dirty="0">
                <a:solidFill>
                  <a:srgbClr val="124F5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24F5C"/>
                </a:solidFill>
                <a:latin typeface="Arial MT"/>
                <a:cs typeface="Arial MT"/>
              </a:rPr>
              <a:t>Play</a:t>
            </a:r>
            <a:r>
              <a:rPr sz="1600" dirty="0">
                <a:solidFill>
                  <a:srgbClr val="124F5C"/>
                </a:solidFill>
                <a:latin typeface="Arial MT"/>
                <a:cs typeface="Arial MT"/>
              </a:rPr>
              <a:t> store</a:t>
            </a:r>
            <a:r>
              <a:rPr sz="1600" spc="5" dirty="0">
                <a:solidFill>
                  <a:srgbClr val="124F5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24F5C"/>
                </a:solidFill>
                <a:latin typeface="Arial MT"/>
                <a:cs typeface="Arial MT"/>
              </a:rPr>
              <a:t>and</a:t>
            </a:r>
            <a:r>
              <a:rPr sz="1600" spc="434" dirty="0">
                <a:solidFill>
                  <a:srgbClr val="124F5C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24F5C"/>
                </a:solidFill>
                <a:latin typeface="Arial MT"/>
                <a:cs typeface="Arial MT"/>
              </a:rPr>
              <a:t>User </a:t>
            </a:r>
            <a:r>
              <a:rPr sz="1600" spc="-430" dirty="0">
                <a:solidFill>
                  <a:srgbClr val="124F5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24F5C"/>
                </a:solidFill>
                <a:latin typeface="Arial MT"/>
                <a:cs typeface="Arial MT"/>
              </a:rPr>
              <a:t>reviews</a:t>
            </a:r>
            <a:r>
              <a:rPr sz="1600" dirty="0">
                <a:solidFill>
                  <a:srgbClr val="124F5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24F5C"/>
                </a:solidFill>
                <a:latin typeface="Arial MT"/>
                <a:cs typeface="Arial MT"/>
              </a:rPr>
              <a:t>merged</a:t>
            </a:r>
            <a:r>
              <a:rPr sz="1600" dirty="0">
                <a:solidFill>
                  <a:srgbClr val="124F5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24F5C"/>
                </a:solidFill>
                <a:latin typeface="Arial MT"/>
                <a:cs typeface="Arial MT"/>
              </a:rPr>
              <a:t>dataset</a:t>
            </a:r>
            <a:r>
              <a:rPr sz="1600" spc="434" dirty="0">
                <a:solidFill>
                  <a:srgbClr val="124F5C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24F5C"/>
                </a:solidFill>
                <a:latin typeface="Arial MT"/>
                <a:cs typeface="Arial MT"/>
              </a:rPr>
              <a:t>are </a:t>
            </a:r>
            <a:r>
              <a:rPr sz="1600" spc="5" dirty="0">
                <a:solidFill>
                  <a:srgbClr val="124F5C"/>
                </a:solidFill>
                <a:latin typeface="Arial MT"/>
                <a:cs typeface="Arial MT"/>
              </a:rPr>
              <a:t> </a:t>
            </a:r>
            <a:r>
              <a:rPr sz="1600" b="1" spc="-5" dirty="0">
                <a:solidFill>
                  <a:srgbClr val="124F5C"/>
                </a:solidFill>
                <a:latin typeface="Arial"/>
                <a:cs typeface="Arial"/>
              </a:rPr>
              <a:t>816.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 dirty="0">
              <a:latin typeface="Arial"/>
              <a:cs typeface="Arial"/>
            </a:endParaRPr>
          </a:p>
          <a:p>
            <a:pPr marL="91440" marR="81280" algn="just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124F5C"/>
                </a:solidFill>
                <a:latin typeface="Arial MT"/>
                <a:cs typeface="Arial MT"/>
              </a:rPr>
              <a:t>From</a:t>
            </a:r>
            <a:r>
              <a:rPr sz="1600" dirty="0">
                <a:solidFill>
                  <a:srgbClr val="124F5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24F5C"/>
                </a:solidFill>
                <a:latin typeface="Arial MT"/>
                <a:cs typeface="Arial MT"/>
              </a:rPr>
              <a:t>Sentiment</a:t>
            </a:r>
            <a:r>
              <a:rPr sz="1600" dirty="0">
                <a:solidFill>
                  <a:srgbClr val="124F5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24F5C"/>
                </a:solidFill>
                <a:latin typeface="Arial MT"/>
                <a:cs typeface="Arial MT"/>
              </a:rPr>
              <a:t>column</a:t>
            </a:r>
            <a:r>
              <a:rPr sz="1600" b="1" spc="-5" dirty="0">
                <a:solidFill>
                  <a:srgbClr val="124F5C"/>
                </a:solidFill>
                <a:latin typeface="Arial"/>
                <a:cs typeface="Arial"/>
              </a:rPr>
              <a:t>,</a:t>
            </a:r>
            <a:r>
              <a:rPr sz="1600" b="1" dirty="0">
                <a:solidFill>
                  <a:srgbClr val="124F5C"/>
                </a:solidFill>
                <a:latin typeface="Arial"/>
                <a:cs typeface="Arial"/>
              </a:rPr>
              <a:t> </a:t>
            </a:r>
            <a:r>
              <a:rPr sz="1600" b="1" spc="5" dirty="0">
                <a:solidFill>
                  <a:srgbClr val="124F5C"/>
                </a:solidFill>
                <a:latin typeface="Arial"/>
                <a:cs typeface="Arial"/>
              </a:rPr>
              <a:t>64% </a:t>
            </a:r>
            <a:r>
              <a:rPr sz="1600" b="1" spc="10" dirty="0">
                <a:solidFill>
                  <a:srgbClr val="124F5C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124F5C"/>
                </a:solidFill>
                <a:latin typeface="Arial MT"/>
                <a:cs typeface="Arial MT"/>
              </a:rPr>
              <a:t>are </a:t>
            </a:r>
            <a:r>
              <a:rPr sz="1600" b="1" spc="-5" dirty="0">
                <a:solidFill>
                  <a:srgbClr val="124F5C"/>
                </a:solidFill>
                <a:latin typeface="Arial"/>
                <a:cs typeface="Arial"/>
              </a:rPr>
              <a:t>Positive, </a:t>
            </a:r>
            <a:r>
              <a:rPr sz="1600" b="1" dirty="0">
                <a:solidFill>
                  <a:srgbClr val="124F5C"/>
                </a:solidFill>
                <a:latin typeface="Arial"/>
                <a:cs typeface="Arial"/>
              </a:rPr>
              <a:t>22% </a:t>
            </a:r>
            <a:r>
              <a:rPr sz="1600" dirty="0">
                <a:solidFill>
                  <a:srgbClr val="124F5C"/>
                </a:solidFill>
                <a:latin typeface="Arial MT"/>
                <a:cs typeface="Arial MT"/>
              </a:rPr>
              <a:t>are </a:t>
            </a:r>
            <a:r>
              <a:rPr sz="1600" b="1" spc="-5" dirty="0">
                <a:solidFill>
                  <a:srgbClr val="124F5C"/>
                </a:solidFill>
                <a:latin typeface="Arial"/>
                <a:cs typeface="Arial"/>
              </a:rPr>
              <a:t>Negative </a:t>
            </a:r>
            <a:r>
              <a:rPr sz="1600" b="1" spc="-430" dirty="0">
                <a:solidFill>
                  <a:srgbClr val="124F5C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124F5C"/>
                </a:solidFill>
                <a:latin typeface="Arial MT"/>
                <a:cs typeface="Arial MT"/>
              </a:rPr>
              <a:t>and</a:t>
            </a:r>
            <a:r>
              <a:rPr sz="1600" spc="-10" dirty="0">
                <a:solidFill>
                  <a:srgbClr val="124F5C"/>
                </a:solidFill>
                <a:latin typeface="Arial MT"/>
                <a:cs typeface="Arial MT"/>
              </a:rPr>
              <a:t> </a:t>
            </a:r>
            <a:r>
              <a:rPr sz="1600" b="1" spc="-5" dirty="0">
                <a:solidFill>
                  <a:srgbClr val="124F5C"/>
                </a:solidFill>
                <a:latin typeface="Arial"/>
                <a:cs typeface="Arial"/>
              </a:rPr>
              <a:t>1</a:t>
            </a:r>
            <a:r>
              <a:rPr lang="en-IN" sz="1600" b="1" spc="-5" dirty="0">
                <a:solidFill>
                  <a:srgbClr val="124F5C"/>
                </a:solidFill>
                <a:latin typeface="Arial"/>
                <a:cs typeface="Arial"/>
              </a:rPr>
              <a:t>4</a:t>
            </a:r>
            <a:r>
              <a:rPr sz="1600" b="1" spc="-5" dirty="0">
                <a:solidFill>
                  <a:srgbClr val="124F5C"/>
                </a:solidFill>
                <a:latin typeface="Arial"/>
                <a:cs typeface="Arial"/>
              </a:rPr>
              <a:t>%</a:t>
            </a:r>
            <a:r>
              <a:rPr sz="1600" b="1" spc="15" dirty="0">
                <a:solidFill>
                  <a:srgbClr val="124F5C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124F5C"/>
                </a:solidFill>
                <a:latin typeface="Arial MT"/>
                <a:cs typeface="Arial MT"/>
              </a:rPr>
              <a:t>are</a:t>
            </a:r>
            <a:r>
              <a:rPr sz="1600" spc="5" dirty="0">
                <a:solidFill>
                  <a:srgbClr val="124F5C"/>
                </a:solidFill>
                <a:latin typeface="Arial MT"/>
                <a:cs typeface="Arial MT"/>
              </a:rPr>
              <a:t> </a:t>
            </a:r>
            <a:r>
              <a:rPr sz="1600" b="1" spc="-5" dirty="0">
                <a:solidFill>
                  <a:srgbClr val="124F5C"/>
                </a:solidFill>
                <a:latin typeface="Arial"/>
                <a:cs typeface="Arial"/>
              </a:rPr>
              <a:t>Neutral</a:t>
            </a:r>
            <a:r>
              <a:rPr sz="1600" b="1" spc="15" dirty="0">
                <a:solidFill>
                  <a:srgbClr val="124F5C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124F5C"/>
                </a:solidFill>
                <a:latin typeface="Arial MT"/>
                <a:cs typeface="Arial MT"/>
              </a:rPr>
              <a:t>values.</a:t>
            </a:r>
            <a:endParaRPr sz="16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141903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D5D29F90-EB04-2B3B-C52F-367E7D427F7E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0867" y="701995"/>
            <a:ext cx="4367701" cy="39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3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36899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5" dirty="0"/>
              <a:t>Problem</a:t>
            </a:r>
            <a:r>
              <a:rPr sz="2800" spc="-225" dirty="0"/>
              <a:t> </a:t>
            </a:r>
            <a:r>
              <a:rPr sz="2800" spc="-95" dirty="0"/>
              <a:t>Statement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384724" y="1044940"/>
            <a:ext cx="8370570" cy="3594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58419" indent="-457200" algn="just">
              <a:lnSpc>
                <a:spcPct val="114999"/>
              </a:lnSpc>
              <a:spcBef>
                <a:spcPts val="100"/>
              </a:spcBef>
              <a:buFont typeface="AoyagiKouzanFontT"/>
              <a:buChar char="❏"/>
              <a:tabLst>
                <a:tab pos="469900" algn="l"/>
              </a:tabLst>
            </a:pPr>
            <a:r>
              <a:rPr sz="1800" spc="-10" dirty="0">
                <a:solidFill>
                  <a:srgbClr val="124F5B"/>
                </a:solidFill>
                <a:latin typeface="Verdana"/>
                <a:cs typeface="Verdana"/>
              </a:rPr>
              <a:t>Two </a:t>
            </a:r>
            <a:r>
              <a:rPr sz="1800" dirty="0">
                <a:solidFill>
                  <a:srgbClr val="124F5B"/>
                </a:solidFill>
                <a:latin typeface="Verdana"/>
                <a:cs typeface="Verdana"/>
              </a:rPr>
              <a:t>datasets </a:t>
            </a:r>
            <a:r>
              <a:rPr sz="1800" spc="-30" dirty="0">
                <a:solidFill>
                  <a:srgbClr val="124F5B"/>
                </a:solidFill>
                <a:latin typeface="Verdana"/>
                <a:cs typeface="Verdana"/>
              </a:rPr>
              <a:t>are </a:t>
            </a:r>
            <a:r>
              <a:rPr sz="1800" spc="-15" dirty="0">
                <a:solidFill>
                  <a:srgbClr val="124F5B"/>
                </a:solidFill>
                <a:latin typeface="Verdana"/>
                <a:cs typeface="Verdana"/>
              </a:rPr>
              <a:t>provided, </a:t>
            </a:r>
            <a:r>
              <a:rPr sz="1800" spc="40" dirty="0">
                <a:solidFill>
                  <a:srgbClr val="124F5B"/>
                </a:solidFill>
                <a:latin typeface="Verdana"/>
                <a:cs typeface="Verdana"/>
              </a:rPr>
              <a:t>one </a:t>
            </a:r>
            <a:r>
              <a:rPr sz="1800" spc="50" dirty="0">
                <a:solidFill>
                  <a:srgbClr val="124F5B"/>
                </a:solidFill>
                <a:latin typeface="Verdana"/>
                <a:cs typeface="Verdana"/>
              </a:rPr>
              <a:t>with </a:t>
            </a:r>
            <a:r>
              <a:rPr sz="1800" b="1" spc="-65" dirty="0">
                <a:solidFill>
                  <a:srgbClr val="124F5B"/>
                </a:solidFill>
                <a:latin typeface="Verdana"/>
                <a:cs typeface="Verdana"/>
              </a:rPr>
              <a:t>basic information </a:t>
            </a:r>
            <a:r>
              <a:rPr sz="1800" spc="50" dirty="0">
                <a:solidFill>
                  <a:srgbClr val="124F5B"/>
                </a:solidFill>
                <a:latin typeface="Verdana"/>
                <a:cs typeface="Verdana"/>
              </a:rPr>
              <a:t>and </a:t>
            </a:r>
            <a:r>
              <a:rPr sz="1800" spc="35" dirty="0">
                <a:solidFill>
                  <a:srgbClr val="124F5B"/>
                </a:solidFill>
                <a:latin typeface="Verdana"/>
                <a:cs typeface="Verdana"/>
              </a:rPr>
              <a:t>the </a:t>
            </a:r>
            <a:r>
              <a:rPr sz="1800" spc="700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20" dirty="0">
                <a:solidFill>
                  <a:srgbClr val="124F5B"/>
                </a:solidFill>
                <a:latin typeface="Verdana"/>
                <a:cs typeface="Verdana"/>
              </a:rPr>
              <a:t>other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50" dirty="0">
                <a:solidFill>
                  <a:srgbClr val="124F5B"/>
                </a:solidFill>
                <a:latin typeface="Verdana"/>
                <a:cs typeface="Verdana"/>
              </a:rPr>
              <a:t>with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b="1" spc="-85" dirty="0">
                <a:solidFill>
                  <a:srgbClr val="124F5B"/>
                </a:solidFill>
                <a:latin typeface="Verdana"/>
                <a:cs typeface="Verdana"/>
              </a:rPr>
              <a:t>user</a:t>
            </a:r>
            <a:r>
              <a:rPr sz="1800" b="1" spc="-110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b="1" spc="-100" dirty="0">
                <a:solidFill>
                  <a:srgbClr val="124F5B"/>
                </a:solidFill>
                <a:latin typeface="Verdana"/>
                <a:cs typeface="Verdana"/>
              </a:rPr>
              <a:t>reviews</a:t>
            </a:r>
            <a:r>
              <a:rPr sz="1800" b="1" spc="-14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124F5B"/>
                </a:solidFill>
                <a:latin typeface="Verdana"/>
                <a:cs typeface="Verdana"/>
              </a:rPr>
              <a:t>for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35" dirty="0">
                <a:solidFill>
                  <a:srgbClr val="124F5B"/>
                </a:solidFill>
                <a:latin typeface="Verdana"/>
                <a:cs typeface="Verdana"/>
              </a:rPr>
              <a:t>the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124F5B"/>
                </a:solidFill>
                <a:latin typeface="Verdana"/>
                <a:cs typeface="Verdana"/>
              </a:rPr>
              <a:t>respective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124F5B"/>
                </a:solidFill>
                <a:latin typeface="Verdana"/>
                <a:cs typeface="Verdana"/>
              </a:rPr>
              <a:t>app.</a:t>
            </a:r>
            <a:endParaRPr sz="1800" dirty="0">
              <a:latin typeface="Verdana"/>
              <a:cs typeface="Verdana"/>
            </a:endParaRPr>
          </a:p>
          <a:p>
            <a:pPr marL="469265" marR="5080" indent="-457200" algn="just">
              <a:lnSpc>
                <a:spcPct val="114999"/>
              </a:lnSpc>
              <a:buFont typeface="AoyagiKouzanFontT"/>
              <a:buChar char="❏"/>
              <a:tabLst>
                <a:tab pos="469900" algn="l"/>
              </a:tabLst>
            </a:pPr>
            <a:r>
              <a:rPr sz="1800" spc="65" dirty="0">
                <a:solidFill>
                  <a:srgbClr val="124F5B"/>
                </a:solidFill>
                <a:latin typeface="Verdana"/>
                <a:cs typeface="Verdana"/>
              </a:rPr>
              <a:t>We</a:t>
            </a:r>
            <a:r>
              <a:rPr sz="1800" spc="-130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45" dirty="0">
                <a:solidFill>
                  <a:srgbClr val="124F5B"/>
                </a:solidFill>
                <a:latin typeface="Verdana"/>
                <a:cs typeface="Verdana"/>
              </a:rPr>
              <a:t>must</a:t>
            </a:r>
            <a:r>
              <a:rPr sz="1800" spc="-130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10" dirty="0">
                <a:solidFill>
                  <a:srgbClr val="124F5B"/>
                </a:solidFill>
                <a:latin typeface="Verdana"/>
                <a:cs typeface="Verdana"/>
              </a:rPr>
              <a:t>examine</a:t>
            </a:r>
            <a:r>
              <a:rPr sz="1800" spc="-12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50" dirty="0">
                <a:solidFill>
                  <a:srgbClr val="124F5B"/>
                </a:solidFill>
                <a:latin typeface="Verdana"/>
                <a:cs typeface="Verdana"/>
              </a:rPr>
              <a:t>and</a:t>
            </a:r>
            <a:r>
              <a:rPr sz="1800" spc="-130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124F5B"/>
                </a:solidFill>
                <a:latin typeface="Verdana"/>
                <a:cs typeface="Verdana"/>
              </a:rPr>
              <a:t>evaluate</a:t>
            </a:r>
            <a:r>
              <a:rPr sz="1800" spc="-12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35" dirty="0">
                <a:solidFill>
                  <a:srgbClr val="124F5B"/>
                </a:solidFill>
                <a:latin typeface="Verdana"/>
                <a:cs typeface="Verdana"/>
              </a:rPr>
              <a:t>the</a:t>
            </a:r>
            <a:r>
              <a:rPr sz="1800" spc="-130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20" dirty="0">
                <a:solidFill>
                  <a:srgbClr val="124F5B"/>
                </a:solidFill>
                <a:latin typeface="Verdana"/>
                <a:cs typeface="Verdana"/>
              </a:rPr>
              <a:t>data</a:t>
            </a:r>
            <a:r>
              <a:rPr sz="1800" spc="-12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30" dirty="0">
                <a:solidFill>
                  <a:srgbClr val="124F5B"/>
                </a:solidFill>
                <a:latin typeface="Verdana"/>
                <a:cs typeface="Verdana"/>
              </a:rPr>
              <a:t>in</a:t>
            </a:r>
            <a:r>
              <a:rPr sz="1800" spc="-130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55" dirty="0">
                <a:solidFill>
                  <a:srgbClr val="124F5B"/>
                </a:solidFill>
                <a:latin typeface="Verdana"/>
                <a:cs typeface="Verdana"/>
              </a:rPr>
              <a:t>both</a:t>
            </a:r>
            <a:r>
              <a:rPr sz="1800" spc="-12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124F5B"/>
                </a:solidFill>
                <a:latin typeface="Verdana"/>
                <a:cs typeface="Verdana"/>
              </a:rPr>
              <a:t>datasets</a:t>
            </a:r>
            <a:r>
              <a:rPr sz="1800" spc="-130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30" dirty="0">
                <a:solidFill>
                  <a:srgbClr val="124F5B"/>
                </a:solidFill>
                <a:latin typeface="Verdana"/>
                <a:cs typeface="Verdana"/>
              </a:rPr>
              <a:t>in</a:t>
            </a:r>
            <a:r>
              <a:rPr sz="1800" spc="-12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5" dirty="0">
                <a:solidFill>
                  <a:srgbClr val="124F5B"/>
                </a:solidFill>
                <a:latin typeface="Verdana"/>
                <a:cs typeface="Verdana"/>
              </a:rPr>
              <a:t>order</a:t>
            </a:r>
            <a:r>
              <a:rPr sz="1800" spc="-130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10" dirty="0">
                <a:solidFill>
                  <a:srgbClr val="124F5B"/>
                </a:solidFill>
                <a:latin typeface="Verdana"/>
                <a:cs typeface="Verdana"/>
              </a:rPr>
              <a:t>to  identify </a:t>
            </a:r>
            <a:r>
              <a:rPr sz="1800" spc="35" dirty="0">
                <a:solidFill>
                  <a:srgbClr val="124F5B"/>
                </a:solidFill>
                <a:latin typeface="Verdana"/>
                <a:cs typeface="Verdana"/>
              </a:rPr>
              <a:t>the</a:t>
            </a:r>
            <a:r>
              <a:rPr sz="1800" spc="700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40" dirty="0">
                <a:solidFill>
                  <a:srgbClr val="124F5B"/>
                </a:solidFill>
                <a:latin typeface="Verdana"/>
                <a:cs typeface="Verdana"/>
              </a:rPr>
              <a:t>important </a:t>
            </a:r>
            <a:r>
              <a:rPr sz="1800" dirty="0">
                <a:solidFill>
                  <a:srgbClr val="124F5B"/>
                </a:solidFill>
                <a:latin typeface="Verdana"/>
                <a:cs typeface="Verdana"/>
              </a:rPr>
              <a:t>characteristics </a:t>
            </a:r>
            <a:r>
              <a:rPr sz="1800" spc="25" dirty="0">
                <a:solidFill>
                  <a:srgbClr val="124F5B"/>
                </a:solidFill>
                <a:latin typeface="Verdana"/>
                <a:cs typeface="Verdana"/>
              </a:rPr>
              <a:t>that </a:t>
            </a:r>
            <a:r>
              <a:rPr sz="1800" spc="30" dirty="0">
                <a:solidFill>
                  <a:srgbClr val="124F5B"/>
                </a:solidFill>
                <a:latin typeface="Verdana"/>
                <a:cs typeface="Verdana"/>
              </a:rPr>
              <a:t>inﬂuence </a:t>
            </a:r>
            <a:r>
              <a:rPr sz="1800" spc="55" dirty="0">
                <a:solidFill>
                  <a:srgbClr val="124F5B"/>
                </a:solidFill>
                <a:latin typeface="Verdana"/>
                <a:cs typeface="Verdana"/>
              </a:rPr>
              <a:t>app  engagement </a:t>
            </a:r>
            <a:r>
              <a:rPr sz="1800" spc="50" dirty="0">
                <a:solidFill>
                  <a:srgbClr val="124F5B"/>
                </a:solidFill>
                <a:latin typeface="Verdana"/>
                <a:cs typeface="Verdana"/>
              </a:rPr>
              <a:t>and</a:t>
            </a:r>
            <a:r>
              <a:rPr sz="1800" spc="-390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124F5B"/>
                </a:solidFill>
                <a:latin typeface="Verdana"/>
                <a:cs typeface="Verdana"/>
              </a:rPr>
              <a:t>success.</a:t>
            </a:r>
            <a:endParaRPr sz="1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124F5B"/>
              </a:buClr>
              <a:buFont typeface="AoyagiKouzanFontT"/>
              <a:buChar char="❏"/>
            </a:pPr>
            <a:endParaRPr sz="20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000" b="1" spc="-145" dirty="0">
                <a:solidFill>
                  <a:srgbClr val="CC0000"/>
                </a:solidFill>
                <a:latin typeface="Verdana"/>
                <a:cs typeface="Verdana"/>
              </a:rPr>
              <a:t>So, </a:t>
            </a:r>
            <a:r>
              <a:rPr sz="2000" b="1" spc="-70" dirty="0">
                <a:solidFill>
                  <a:srgbClr val="CC0000"/>
                </a:solidFill>
                <a:latin typeface="Verdana"/>
                <a:cs typeface="Verdana"/>
              </a:rPr>
              <a:t>what </a:t>
            </a:r>
            <a:r>
              <a:rPr sz="2000" b="1" spc="-85" dirty="0">
                <a:solidFill>
                  <a:srgbClr val="CC0000"/>
                </a:solidFill>
                <a:latin typeface="Verdana"/>
                <a:cs typeface="Verdana"/>
              </a:rPr>
              <a:t>factors </a:t>
            </a:r>
            <a:r>
              <a:rPr sz="2000" b="1" spc="-55" dirty="0">
                <a:solidFill>
                  <a:srgbClr val="CC0000"/>
                </a:solidFill>
                <a:latin typeface="Verdana"/>
                <a:cs typeface="Verdana"/>
              </a:rPr>
              <a:t>inﬂuence </a:t>
            </a:r>
            <a:r>
              <a:rPr sz="2000" b="1" spc="-75" dirty="0">
                <a:solidFill>
                  <a:srgbClr val="CC0000"/>
                </a:solidFill>
                <a:latin typeface="Verdana"/>
                <a:cs typeface="Verdana"/>
              </a:rPr>
              <a:t>an </a:t>
            </a:r>
            <a:r>
              <a:rPr sz="2000" b="1" spc="-100" dirty="0">
                <a:solidFill>
                  <a:srgbClr val="CC0000"/>
                </a:solidFill>
                <a:latin typeface="Verdana"/>
                <a:cs typeface="Verdana"/>
              </a:rPr>
              <a:t>app's</a:t>
            </a:r>
            <a:r>
              <a:rPr sz="2000" b="1" spc="-295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2000" b="1" spc="-75" dirty="0">
                <a:solidFill>
                  <a:srgbClr val="CC0000"/>
                </a:solidFill>
                <a:latin typeface="Verdana"/>
                <a:cs typeface="Verdana"/>
              </a:rPr>
              <a:t>success?</a:t>
            </a:r>
            <a:endParaRPr sz="20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65" dirty="0">
                <a:solidFill>
                  <a:srgbClr val="124F5B"/>
                </a:solidFill>
                <a:latin typeface="Verdana"/>
                <a:cs typeface="Verdana"/>
              </a:rPr>
              <a:t>An</a:t>
            </a:r>
            <a:r>
              <a:rPr sz="1800" spc="-170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55" dirty="0">
                <a:solidFill>
                  <a:srgbClr val="124F5B"/>
                </a:solidFill>
                <a:latin typeface="Verdana"/>
                <a:cs typeface="Verdana"/>
              </a:rPr>
              <a:t>app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124F5B"/>
                </a:solidFill>
                <a:latin typeface="Verdana"/>
                <a:cs typeface="Verdana"/>
              </a:rPr>
              <a:t>is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124F5B"/>
                </a:solidFill>
                <a:latin typeface="Verdana"/>
                <a:cs typeface="Verdana"/>
              </a:rPr>
              <a:t>said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10" dirty="0">
                <a:solidFill>
                  <a:srgbClr val="124F5B"/>
                </a:solidFill>
                <a:latin typeface="Verdana"/>
                <a:cs typeface="Verdana"/>
              </a:rPr>
              <a:t>to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55" dirty="0">
                <a:solidFill>
                  <a:srgbClr val="124F5B"/>
                </a:solidFill>
                <a:latin typeface="Verdana"/>
                <a:cs typeface="Verdana"/>
              </a:rPr>
              <a:t>be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5" dirty="0">
                <a:solidFill>
                  <a:srgbClr val="124F5B"/>
                </a:solidFill>
                <a:latin typeface="Verdana"/>
                <a:cs typeface="Verdana"/>
              </a:rPr>
              <a:t>successful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124F5B"/>
                </a:solidFill>
                <a:latin typeface="Verdana"/>
                <a:cs typeface="Verdana"/>
              </a:rPr>
              <a:t>if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5" dirty="0">
                <a:solidFill>
                  <a:srgbClr val="124F5B"/>
                </a:solidFill>
                <a:latin typeface="Verdana"/>
                <a:cs typeface="Verdana"/>
              </a:rPr>
              <a:t>it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-110" dirty="0">
                <a:solidFill>
                  <a:srgbClr val="124F5B"/>
                </a:solidFill>
                <a:latin typeface="Verdana"/>
                <a:cs typeface="Verdana"/>
              </a:rPr>
              <a:t>has:</a:t>
            </a:r>
            <a:endParaRPr sz="1800" dirty="0">
              <a:latin typeface="Verdana"/>
              <a:cs typeface="Verdana"/>
            </a:endParaRPr>
          </a:p>
          <a:p>
            <a:pPr marL="469900" indent="-457200">
              <a:lnSpc>
                <a:spcPct val="100000"/>
              </a:lnSpc>
              <a:buFont typeface="AoyagiKouzanFontT"/>
              <a:buChar char="❏"/>
              <a:tabLst>
                <a:tab pos="469265" algn="l"/>
                <a:tab pos="469900" algn="l"/>
              </a:tabLst>
            </a:pPr>
            <a:r>
              <a:rPr sz="1800" spc="60" dirty="0">
                <a:solidFill>
                  <a:srgbClr val="124F5B"/>
                </a:solidFill>
                <a:latin typeface="Verdana"/>
                <a:cs typeface="Verdana"/>
              </a:rPr>
              <a:t>A</a:t>
            </a:r>
            <a:r>
              <a:rPr sz="1800" spc="-170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65" dirty="0">
                <a:solidFill>
                  <a:srgbClr val="124F5B"/>
                </a:solidFill>
                <a:latin typeface="Verdana"/>
                <a:cs typeface="Verdana"/>
              </a:rPr>
              <a:t>high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124F5B"/>
                </a:solidFill>
                <a:latin typeface="Verdana"/>
                <a:cs typeface="Verdana"/>
              </a:rPr>
              <a:t>average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124F5B"/>
                </a:solidFill>
                <a:latin typeface="Verdana"/>
                <a:cs typeface="Verdana"/>
              </a:rPr>
              <a:t>user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15" dirty="0">
                <a:solidFill>
                  <a:srgbClr val="124F5B"/>
                </a:solidFill>
                <a:latin typeface="Verdana"/>
                <a:cs typeface="Verdana"/>
              </a:rPr>
              <a:t>rating</a:t>
            </a:r>
            <a:endParaRPr sz="1800" dirty="0">
              <a:latin typeface="Verdana"/>
              <a:cs typeface="Verdana"/>
            </a:endParaRPr>
          </a:p>
          <a:p>
            <a:pPr marL="469900" indent="-457200">
              <a:lnSpc>
                <a:spcPct val="100000"/>
              </a:lnSpc>
              <a:buFont typeface="AoyagiKouzanFontT"/>
              <a:buChar char="❏"/>
              <a:tabLst>
                <a:tab pos="469265" algn="l"/>
                <a:tab pos="469900" algn="l"/>
              </a:tabLst>
            </a:pPr>
            <a:r>
              <a:rPr sz="1800" spc="60" dirty="0">
                <a:solidFill>
                  <a:srgbClr val="124F5B"/>
                </a:solidFill>
                <a:latin typeface="Verdana"/>
                <a:cs typeface="Verdana"/>
              </a:rPr>
              <a:t>A</a:t>
            </a:r>
            <a:r>
              <a:rPr sz="1800" spc="-170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70" dirty="0">
                <a:solidFill>
                  <a:srgbClr val="124F5B"/>
                </a:solidFill>
                <a:latin typeface="Verdana"/>
                <a:cs typeface="Verdana"/>
              </a:rPr>
              <a:t>good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60" dirty="0">
                <a:solidFill>
                  <a:srgbClr val="124F5B"/>
                </a:solidFill>
                <a:latin typeface="Verdana"/>
                <a:cs typeface="Verdana"/>
              </a:rPr>
              <a:t>number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5" dirty="0">
                <a:solidFill>
                  <a:srgbClr val="124F5B"/>
                </a:solidFill>
                <a:latin typeface="Verdana"/>
                <a:cs typeface="Verdana"/>
              </a:rPr>
              <a:t>of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124F5B"/>
                </a:solidFill>
                <a:latin typeface="Verdana"/>
                <a:cs typeface="Verdana"/>
              </a:rPr>
              <a:t>positive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124F5B"/>
                </a:solidFill>
                <a:latin typeface="Verdana"/>
                <a:cs typeface="Verdana"/>
              </a:rPr>
              <a:t>reviews</a:t>
            </a:r>
            <a:endParaRPr sz="1800" dirty="0">
              <a:latin typeface="Verdana"/>
              <a:cs typeface="Verdana"/>
            </a:endParaRPr>
          </a:p>
          <a:p>
            <a:pPr marL="469900" indent="-457200">
              <a:lnSpc>
                <a:spcPct val="100000"/>
              </a:lnSpc>
              <a:buFont typeface="AoyagiKouzanFontT"/>
              <a:buChar char="❏"/>
              <a:tabLst>
                <a:tab pos="469265" algn="l"/>
                <a:tab pos="469900" algn="l"/>
              </a:tabLst>
            </a:pPr>
            <a:r>
              <a:rPr sz="1800" spc="60" dirty="0">
                <a:solidFill>
                  <a:srgbClr val="124F5B"/>
                </a:solidFill>
                <a:latin typeface="Verdana"/>
                <a:cs typeface="Verdana"/>
              </a:rPr>
              <a:t>A</a:t>
            </a:r>
            <a:r>
              <a:rPr sz="1800" spc="-170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70" dirty="0">
                <a:solidFill>
                  <a:srgbClr val="124F5B"/>
                </a:solidFill>
                <a:latin typeface="Verdana"/>
                <a:cs typeface="Verdana"/>
              </a:rPr>
              <a:t>good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60" dirty="0">
                <a:solidFill>
                  <a:srgbClr val="124F5B"/>
                </a:solidFill>
                <a:latin typeface="Verdana"/>
                <a:cs typeface="Verdana"/>
              </a:rPr>
              <a:t>number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5" dirty="0">
                <a:solidFill>
                  <a:srgbClr val="124F5B"/>
                </a:solidFill>
                <a:latin typeface="Verdana"/>
                <a:cs typeface="Verdana"/>
              </a:rPr>
              <a:t>of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35" dirty="0">
                <a:solidFill>
                  <a:srgbClr val="124F5B"/>
                </a:solidFill>
                <a:latin typeface="Verdana"/>
                <a:cs typeface="Verdana"/>
              </a:rPr>
              <a:t>monthly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124F5B"/>
                </a:solidFill>
                <a:latin typeface="Verdana"/>
                <a:cs typeface="Verdana"/>
              </a:rPr>
              <a:t>average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124F5B"/>
                </a:solidFill>
                <a:latin typeface="Verdana"/>
                <a:cs typeface="Verdana"/>
              </a:rPr>
              <a:t>users</a:t>
            </a:r>
            <a:endParaRPr sz="1800" dirty="0">
              <a:latin typeface="Verdana"/>
              <a:cs typeface="Verdana"/>
            </a:endParaRPr>
          </a:p>
          <a:p>
            <a:pPr marL="469900" indent="-457200">
              <a:lnSpc>
                <a:spcPct val="100000"/>
              </a:lnSpc>
              <a:buFont typeface="AoyagiKouzanFontT"/>
              <a:buChar char="❏"/>
              <a:tabLst>
                <a:tab pos="469265" algn="l"/>
                <a:tab pos="469900" algn="l"/>
              </a:tabLst>
            </a:pPr>
            <a:r>
              <a:rPr sz="1800" spc="70" dirty="0">
                <a:solidFill>
                  <a:srgbClr val="124F5B"/>
                </a:solidFill>
                <a:latin typeface="Verdana"/>
                <a:cs typeface="Verdana"/>
              </a:rPr>
              <a:t>High</a:t>
            </a:r>
            <a:r>
              <a:rPr sz="1800" spc="-170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124F5B"/>
                </a:solidFill>
                <a:latin typeface="Verdana"/>
                <a:cs typeface="Verdana"/>
              </a:rPr>
              <a:t>revenue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20" dirty="0">
                <a:solidFill>
                  <a:srgbClr val="124F5B"/>
                </a:solidFill>
                <a:latin typeface="Verdana"/>
                <a:cs typeface="Verdana"/>
              </a:rPr>
              <a:t>per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30" dirty="0">
                <a:solidFill>
                  <a:srgbClr val="124F5B"/>
                </a:solidFill>
                <a:latin typeface="Verdana"/>
                <a:cs typeface="Verdana"/>
              </a:rPr>
              <a:t>customer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50" dirty="0">
                <a:solidFill>
                  <a:srgbClr val="124F5B"/>
                </a:solidFill>
                <a:latin typeface="Verdana"/>
                <a:cs typeface="Verdana"/>
              </a:rPr>
              <a:t>and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124F5B"/>
                </a:solidFill>
                <a:latin typeface="Verdana"/>
                <a:cs typeface="Verdana"/>
              </a:rPr>
              <a:t>so</a:t>
            </a:r>
            <a:r>
              <a:rPr sz="1800" spc="-165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124F5B"/>
                </a:solidFill>
                <a:latin typeface="Verdana"/>
                <a:cs typeface="Verdana"/>
              </a:rPr>
              <a:t>on.</a:t>
            </a:r>
            <a:endParaRPr sz="1800" dirty="0">
              <a:latin typeface="Verdana"/>
              <a:cs typeface="Verdana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D964377A-E818-0B59-384D-846A1D96BD14}"/>
              </a:ext>
            </a:extLst>
          </p:cNvPr>
          <p:cNvSpPr txBox="1">
            <a:spLocks/>
          </p:cNvSpPr>
          <p:nvPr/>
        </p:nvSpPr>
        <p:spPr>
          <a:xfrm>
            <a:off x="971057" y="294648"/>
            <a:ext cx="3689985" cy="4521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FFFAE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IN" sz="2800" b="1" spc="-85" dirty="0">
                <a:solidFill>
                  <a:schemeClr val="tx1"/>
                </a:solidFill>
              </a:rPr>
              <a:t>Problem</a:t>
            </a:r>
            <a:r>
              <a:rPr lang="en-IN" sz="2800" b="1" spc="-225" dirty="0">
                <a:solidFill>
                  <a:schemeClr val="tx1"/>
                </a:solidFill>
              </a:rPr>
              <a:t> </a:t>
            </a:r>
            <a:r>
              <a:rPr lang="en-IN" sz="2800" b="1" spc="-95" dirty="0">
                <a:solidFill>
                  <a:schemeClr val="tx1"/>
                </a:solidFill>
              </a:rPr>
              <a:t>Statement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5E9BFFF-2AD2-42A2-07E4-484BD9EBEA83}"/>
              </a:ext>
            </a:extLst>
          </p:cNvPr>
          <p:cNvSpPr/>
          <p:nvPr/>
        </p:nvSpPr>
        <p:spPr>
          <a:xfrm>
            <a:off x="5777973" y="3273790"/>
            <a:ext cx="1450547" cy="1837916"/>
          </a:xfrm>
          <a:prstGeom prst="rect">
            <a:avLst/>
          </a:prstGeom>
          <a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7B40D85-508D-4FD3-E896-824FFCA8B5A5}"/>
              </a:ext>
            </a:extLst>
          </p:cNvPr>
          <p:cNvSpPr/>
          <p:nvPr/>
        </p:nvSpPr>
        <p:spPr>
          <a:xfrm>
            <a:off x="7650104" y="3240785"/>
            <a:ext cx="1349497" cy="1865490"/>
          </a:xfrm>
          <a:prstGeom prst="rect">
            <a:avLst/>
          </a:prstGeom>
          <a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2"/>
          <p:cNvSpPr txBox="1"/>
          <p:nvPr/>
        </p:nvSpPr>
        <p:spPr>
          <a:xfrm>
            <a:off x="0" y="677332"/>
            <a:ext cx="9144000" cy="4466168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=""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968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sz="14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u="none" strike="noStrike" cap="none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q"/>
            </a:pPr>
            <a:endParaRPr b="0" i="0" u="none" strike="noStrike" cap="none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095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Category wise play store apps installs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q"/>
            </a:pPr>
            <a:endParaRPr b="0" i="0" u="none" strike="noStrike" cap="none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095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Category wise most popular apps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q"/>
            </a:pPr>
            <a:endParaRPr b="0" i="0" u="none" strike="noStrike" cap="none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095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Top 10 apps in play store considering all the parameters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q"/>
            </a:pPr>
            <a:endParaRPr b="0" i="0" u="none" strike="noStrike" cap="none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095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Average installs, category wise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q"/>
            </a:pPr>
            <a:endParaRPr b="0" i="0" u="none" strike="noStrike" cap="none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095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Most installed apps in communication category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b="0" i="0" u="none" strike="noStrike" cap="none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095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Average sizes of apps in each category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q"/>
            </a:pPr>
            <a:endParaRPr b="0" i="0" u="none" strike="noStrike" cap="none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095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Category wise percentage of paid apps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q"/>
            </a:pPr>
            <a:endParaRPr b="0" i="0" u="none" strike="noStrike" cap="none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095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Category wise top installed paid apps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q"/>
            </a:pPr>
            <a:endParaRPr b="0" i="0" u="none" strike="noStrike" cap="none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095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Average rating </a:t>
            </a:r>
            <a:r>
              <a:rPr lang="en-US" b="0" i="0" u="none" strike="noStrike" cap="none" dirty="0" err="1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rating</a:t>
            </a:r>
            <a:r>
              <a:rPr lang="en-US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of paid apps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q"/>
            </a:pPr>
            <a:endParaRPr b="0" i="0" u="none" strike="noStrike" cap="none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095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Correlation between Rating ,Installs and Price 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q"/>
            </a:pPr>
            <a:endParaRPr b="0" i="0" u="none" strike="noStrike" cap="none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095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Category wise installed apps with content rating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q"/>
            </a:pPr>
            <a:endParaRPr b="0" i="0" u="none" strike="noStrike" cap="none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095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Percentage reviews sentiment distribution</a:t>
            </a:r>
            <a:r>
              <a:rPr lang="en-US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</a:b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92" name="Google Shape;892;p2"/>
          <p:cNvSpPr txBox="1"/>
          <p:nvPr/>
        </p:nvSpPr>
        <p:spPr>
          <a:xfrm>
            <a:off x="813188" y="134140"/>
            <a:ext cx="575119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2400" b="1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F5AC880-ADC3-9C4D-739F-393B79BF1DED}"/>
              </a:ext>
            </a:extLst>
          </p:cNvPr>
          <p:cNvSpPr/>
          <p:nvPr/>
        </p:nvSpPr>
        <p:spPr>
          <a:xfrm>
            <a:off x="6208395" y="1093647"/>
            <a:ext cx="2138645" cy="29562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5747" y="709422"/>
            <a:ext cx="0" cy="4253230"/>
          </a:xfrm>
          <a:custGeom>
            <a:avLst/>
            <a:gdLst/>
            <a:ahLst/>
            <a:cxnLst/>
            <a:rect l="l" t="t" r="r" b="b"/>
            <a:pathLst>
              <a:path h="4253230">
                <a:moveTo>
                  <a:pt x="0" y="0"/>
                </a:moveTo>
                <a:lnTo>
                  <a:pt x="0" y="4252645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9397" y="709422"/>
            <a:ext cx="5975350" cy="4253230"/>
          </a:xfrm>
          <a:custGeom>
            <a:avLst/>
            <a:gdLst/>
            <a:ahLst/>
            <a:cxnLst/>
            <a:rect l="l" t="t" r="r" b="b"/>
            <a:pathLst>
              <a:path w="5975350" h="4253230">
                <a:moveTo>
                  <a:pt x="5968974" y="0"/>
                </a:moveTo>
                <a:lnTo>
                  <a:pt x="5968974" y="4252645"/>
                </a:lnTo>
              </a:path>
              <a:path w="5975350" h="4253230">
                <a:moveTo>
                  <a:pt x="0" y="6350"/>
                </a:moveTo>
                <a:lnTo>
                  <a:pt x="5975324" y="6350"/>
                </a:lnTo>
              </a:path>
              <a:path w="5975350" h="4253230">
                <a:moveTo>
                  <a:pt x="0" y="4246295"/>
                </a:moveTo>
                <a:lnTo>
                  <a:pt x="5975324" y="4246295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4512" y="972769"/>
            <a:ext cx="5807075" cy="35060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93333"/>
              <a:buFont typeface="Calibri"/>
              <a:buChar char="▪"/>
              <a:tabLst>
                <a:tab pos="354965" algn="l"/>
                <a:tab pos="355600" algn="l"/>
              </a:tabLst>
            </a:pPr>
            <a:r>
              <a:rPr sz="1500" b="1" spc="-5" dirty="0">
                <a:solidFill>
                  <a:srgbClr val="124F5C"/>
                </a:solidFill>
                <a:latin typeface="+mn-lt"/>
                <a:cs typeface="Arial"/>
              </a:rPr>
              <a:t>Loading</a:t>
            </a:r>
            <a:r>
              <a:rPr sz="1500" b="1" spc="409" dirty="0">
                <a:solidFill>
                  <a:srgbClr val="124F5C"/>
                </a:solidFill>
                <a:latin typeface="+mn-lt"/>
                <a:cs typeface="Arial"/>
              </a:rPr>
              <a:t> </a:t>
            </a:r>
            <a:r>
              <a:rPr sz="1500" b="1" dirty="0">
                <a:solidFill>
                  <a:srgbClr val="124F5C"/>
                </a:solidFill>
                <a:latin typeface="+mn-lt"/>
                <a:cs typeface="Arial"/>
              </a:rPr>
              <a:t>the</a:t>
            </a:r>
            <a:r>
              <a:rPr sz="1500" b="1" spc="409" dirty="0">
                <a:solidFill>
                  <a:srgbClr val="124F5C"/>
                </a:solidFill>
                <a:latin typeface="+mn-lt"/>
                <a:cs typeface="Arial"/>
              </a:rPr>
              <a:t> </a:t>
            </a:r>
            <a:r>
              <a:rPr sz="1500" b="1" spc="-5" dirty="0">
                <a:solidFill>
                  <a:srgbClr val="124F5C"/>
                </a:solidFill>
                <a:latin typeface="+mn-lt"/>
                <a:cs typeface="Arial"/>
              </a:rPr>
              <a:t>data</a:t>
            </a:r>
            <a:r>
              <a:rPr sz="1500" b="1" spc="425" dirty="0">
                <a:solidFill>
                  <a:srgbClr val="124F5C"/>
                </a:solidFill>
                <a:latin typeface="+mn-lt"/>
                <a:cs typeface="Arial"/>
              </a:rPr>
              <a:t> </a:t>
            </a:r>
            <a:r>
              <a:rPr sz="1500" b="1" dirty="0">
                <a:solidFill>
                  <a:srgbClr val="124F5C"/>
                </a:solidFill>
                <a:latin typeface="+mn-lt"/>
                <a:cs typeface="Arial"/>
              </a:rPr>
              <a:t>sets:</a:t>
            </a:r>
            <a:r>
              <a:rPr sz="1500" b="1" spc="409" dirty="0">
                <a:solidFill>
                  <a:srgbClr val="124F5C"/>
                </a:solidFill>
                <a:latin typeface="+mn-lt"/>
                <a:cs typeface="Arial"/>
              </a:rPr>
              <a:t> </a:t>
            </a:r>
            <a:r>
              <a:rPr sz="1500" spc="-10" dirty="0">
                <a:solidFill>
                  <a:srgbClr val="124F5C"/>
                </a:solidFill>
                <a:latin typeface="+mn-lt"/>
                <a:cs typeface="Arial MT"/>
              </a:rPr>
              <a:t>Two</a:t>
            </a:r>
            <a:r>
              <a:rPr sz="1500" spc="425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datasets,</a:t>
            </a:r>
            <a:r>
              <a:rPr sz="1500" spc="425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spc="-5" dirty="0">
                <a:solidFill>
                  <a:srgbClr val="124F5C"/>
                </a:solidFill>
                <a:latin typeface="+mn-lt"/>
                <a:cs typeface="Arial MT"/>
              </a:rPr>
              <a:t>First</a:t>
            </a:r>
            <a:r>
              <a:rPr sz="1500" spc="409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spc="-5" dirty="0">
                <a:solidFill>
                  <a:srgbClr val="124F5C"/>
                </a:solidFill>
                <a:latin typeface="+mn-lt"/>
                <a:cs typeface="Arial MT"/>
              </a:rPr>
              <a:t>Play</a:t>
            </a:r>
            <a:r>
              <a:rPr sz="1500" spc="415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spc="-5" dirty="0">
                <a:solidFill>
                  <a:srgbClr val="124F5C"/>
                </a:solidFill>
                <a:latin typeface="+mn-lt"/>
                <a:cs typeface="Arial MT"/>
              </a:rPr>
              <a:t>store</a:t>
            </a:r>
            <a:r>
              <a:rPr sz="1500" spc="420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app</a:t>
            </a:r>
            <a:endParaRPr sz="1500" dirty="0">
              <a:latin typeface="+mn-l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dataset</a:t>
            </a:r>
            <a:r>
              <a:rPr sz="1500" spc="-35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and</a:t>
            </a:r>
            <a:r>
              <a:rPr sz="1500" spc="-15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User</a:t>
            </a:r>
            <a:r>
              <a:rPr sz="1500" spc="-25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spc="-5" dirty="0">
                <a:solidFill>
                  <a:srgbClr val="124F5C"/>
                </a:solidFill>
                <a:latin typeface="+mn-lt"/>
                <a:cs typeface="Arial MT"/>
              </a:rPr>
              <a:t>Reviews</a:t>
            </a:r>
            <a:r>
              <a:rPr sz="1500" spc="35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dataset.</a:t>
            </a:r>
            <a:endParaRPr sz="1500" dirty="0">
              <a:latin typeface="+mn-l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+mn-lt"/>
              <a:cs typeface="Arial MT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ct val="93333"/>
              <a:buFont typeface="Calibri"/>
              <a:buChar char="▪"/>
              <a:tabLst>
                <a:tab pos="354965" algn="l"/>
                <a:tab pos="355600" algn="l"/>
              </a:tabLst>
            </a:pPr>
            <a:r>
              <a:rPr sz="1500" b="1" spc="-5" dirty="0">
                <a:solidFill>
                  <a:srgbClr val="124F5C"/>
                </a:solidFill>
                <a:latin typeface="+mn-lt"/>
                <a:cs typeface="Arial"/>
              </a:rPr>
              <a:t>Import</a:t>
            </a:r>
            <a:r>
              <a:rPr sz="1500" b="1" dirty="0">
                <a:solidFill>
                  <a:srgbClr val="124F5C"/>
                </a:solidFill>
                <a:latin typeface="+mn-lt"/>
                <a:cs typeface="Arial"/>
              </a:rPr>
              <a:t> Libraries:</a:t>
            </a:r>
            <a:r>
              <a:rPr sz="1500" b="1" spc="-30" dirty="0">
                <a:solidFill>
                  <a:srgbClr val="124F5C"/>
                </a:solidFill>
                <a:latin typeface="+mn-lt"/>
                <a:cs typeface="Arial"/>
              </a:rPr>
              <a:t> </a:t>
            </a:r>
            <a:r>
              <a:rPr sz="1500" spc="-5" dirty="0">
                <a:solidFill>
                  <a:srgbClr val="124F5C"/>
                </a:solidFill>
                <a:latin typeface="+mn-lt"/>
                <a:cs typeface="Arial MT"/>
              </a:rPr>
              <a:t>NumPy,</a:t>
            </a:r>
            <a:r>
              <a:rPr sz="1500" spc="15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Pandas,</a:t>
            </a:r>
            <a:r>
              <a:rPr sz="1500" spc="-25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spc="-5" dirty="0">
                <a:solidFill>
                  <a:srgbClr val="124F5C"/>
                </a:solidFill>
                <a:latin typeface="+mn-lt"/>
                <a:cs typeface="Arial MT"/>
              </a:rPr>
              <a:t>Seaborn </a:t>
            </a: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and Matplotlib</a:t>
            </a:r>
            <a:endParaRPr sz="1500" dirty="0">
              <a:latin typeface="+mn-l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Char char="▪"/>
            </a:pPr>
            <a:endParaRPr sz="1550" dirty="0">
              <a:latin typeface="+mn-lt"/>
              <a:cs typeface="Arial MT"/>
            </a:endParaRPr>
          </a:p>
          <a:p>
            <a:pPr marL="355600" marR="5080" indent="-342900" algn="just">
              <a:lnSpc>
                <a:spcPct val="100000"/>
              </a:lnSpc>
              <a:buClr>
                <a:srgbClr val="000000"/>
              </a:buClr>
              <a:buSzPct val="93333"/>
              <a:buFont typeface="Calibri"/>
              <a:buChar char="▪"/>
              <a:tabLst>
                <a:tab pos="355600" algn="l"/>
              </a:tabLst>
            </a:pPr>
            <a:r>
              <a:rPr sz="1500" b="1" dirty="0">
                <a:solidFill>
                  <a:srgbClr val="124F5C"/>
                </a:solidFill>
                <a:latin typeface="+mn-lt"/>
                <a:cs typeface="Arial"/>
              </a:rPr>
              <a:t>Data</a:t>
            </a:r>
            <a:r>
              <a:rPr sz="1500" b="1" spc="5" dirty="0">
                <a:solidFill>
                  <a:srgbClr val="124F5C"/>
                </a:solidFill>
                <a:latin typeface="+mn-lt"/>
                <a:cs typeface="Arial"/>
              </a:rPr>
              <a:t> </a:t>
            </a:r>
            <a:r>
              <a:rPr sz="1500" b="1" spc="-5" dirty="0">
                <a:solidFill>
                  <a:srgbClr val="124F5C"/>
                </a:solidFill>
                <a:latin typeface="+mn-lt"/>
                <a:cs typeface="Arial"/>
              </a:rPr>
              <a:t>cleaning:</a:t>
            </a:r>
            <a:r>
              <a:rPr sz="1500" b="1" dirty="0">
                <a:solidFill>
                  <a:srgbClr val="124F5C"/>
                </a:solidFill>
                <a:latin typeface="+mn-lt"/>
                <a:cs typeface="Arial"/>
              </a:rPr>
              <a:t> </a:t>
            </a:r>
            <a:r>
              <a:rPr sz="1500" spc="-5" dirty="0">
                <a:solidFill>
                  <a:srgbClr val="124F5C"/>
                </a:solidFill>
                <a:latin typeface="+mn-lt"/>
                <a:cs typeface="Arial MT"/>
              </a:rPr>
              <a:t>Null</a:t>
            </a: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spc="-5" dirty="0">
                <a:solidFill>
                  <a:srgbClr val="124F5C"/>
                </a:solidFill>
                <a:latin typeface="+mn-lt"/>
                <a:cs typeface="Arial MT"/>
              </a:rPr>
              <a:t>values,</a:t>
            </a: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spc="-5" dirty="0">
                <a:solidFill>
                  <a:srgbClr val="124F5C"/>
                </a:solidFill>
                <a:latin typeface="+mn-lt"/>
                <a:cs typeface="Arial MT"/>
              </a:rPr>
              <a:t>Finding</a:t>
            </a: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 and</a:t>
            </a:r>
            <a:r>
              <a:rPr sz="1500" spc="5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spc="-5" dirty="0">
                <a:solidFill>
                  <a:srgbClr val="124F5C"/>
                </a:solidFill>
                <a:latin typeface="+mn-lt"/>
                <a:cs typeface="Arial MT"/>
              </a:rPr>
              <a:t>removing</a:t>
            </a: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spc="-5" dirty="0">
                <a:solidFill>
                  <a:srgbClr val="124F5C"/>
                </a:solidFill>
                <a:latin typeface="+mn-lt"/>
                <a:cs typeface="Arial MT"/>
              </a:rPr>
              <a:t>Outliers, </a:t>
            </a: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spc="-5" dirty="0">
                <a:solidFill>
                  <a:srgbClr val="124F5C"/>
                </a:solidFill>
                <a:latin typeface="+mn-lt"/>
                <a:cs typeface="Arial MT"/>
              </a:rPr>
              <a:t>Removing</a:t>
            </a:r>
            <a:r>
              <a:rPr sz="1500" spc="20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spc="-5" dirty="0">
                <a:solidFill>
                  <a:srgbClr val="124F5C"/>
                </a:solidFill>
                <a:latin typeface="+mn-lt"/>
                <a:cs typeface="Arial MT"/>
              </a:rPr>
              <a:t>duplicate</a:t>
            </a:r>
            <a:r>
              <a:rPr sz="1500" spc="-15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data.</a:t>
            </a:r>
            <a:endParaRPr sz="1500" dirty="0">
              <a:latin typeface="+mn-l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Char char="▪"/>
            </a:pPr>
            <a:endParaRPr sz="1550" dirty="0">
              <a:latin typeface="+mn-lt"/>
              <a:cs typeface="Arial MT"/>
            </a:endParaRPr>
          </a:p>
          <a:p>
            <a:pPr marL="355600" marR="6985" indent="-342900" algn="just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SzPct val="93333"/>
              <a:buFont typeface="Calibri"/>
              <a:buChar char="▪"/>
              <a:tabLst>
                <a:tab pos="355600" algn="l"/>
              </a:tabLst>
            </a:pPr>
            <a:r>
              <a:rPr sz="1500" b="1" dirty="0">
                <a:solidFill>
                  <a:srgbClr val="124F5C"/>
                </a:solidFill>
                <a:latin typeface="+mn-lt"/>
                <a:cs typeface="Arial"/>
              </a:rPr>
              <a:t>Data</a:t>
            </a:r>
            <a:r>
              <a:rPr sz="1500" b="1" spc="5" dirty="0">
                <a:solidFill>
                  <a:srgbClr val="124F5C"/>
                </a:solidFill>
                <a:latin typeface="+mn-lt"/>
                <a:cs typeface="Arial"/>
              </a:rPr>
              <a:t> </a:t>
            </a:r>
            <a:r>
              <a:rPr sz="1500" b="1" spc="-5" dirty="0">
                <a:solidFill>
                  <a:srgbClr val="124F5C"/>
                </a:solidFill>
                <a:latin typeface="+mn-lt"/>
                <a:cs typeface="Arial"/>
              </a:rPr>
              <a:t>Imputation:</a:t>
            </a:r>
            <a:r>
              <a:rPr sz="1500" b="1" dirty="0">
                <a:solidFill>
                  <a:srgbClr val="124F5C"/>
                </a:solidFill>
                <a:latin typeface="+mn-lt"/>
                <a:cs typeface="Arial"/>
              </a:rPr>
              <a:t> </a:t>
            </a:r>
            <a:r>
              <a:rPr sz="1500" spc="-5" dirty="0">
                <a:solidFill>
                  <a:srgbClr val="124F5C"/>
                </a:solidFill>
                <a:latin typeface="+mn-lt"/>
                <a:cs typeface="Arial MT"/>
              </a:rPr>
              <a:t>Filling</a:t>
            </a: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 the</a:t>
            </a:r>
            <a:r>
              <a:rPr sz="1500" spc="5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spc="-5" dirty="0">
                <a:solidFill>
                  <a:srgbClr val="124F5C"/>
                </a:solidFill>
                <a:latin typeface="+mn-lt"/>
                <a:cs typeface="Arial MT"/>
              </a:rPr>
              <a:t>missing</a:t>
            </a: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spc="-5" dirty="0">
                <a:solidFill>
                  <a:srgbClr val="124F5C"/>
                </a:solidFill>
                <a:latin typeface="+mn-lt"/>
                <a:cs typeface="Arial MT"/>
              </a:rPr>
              <a:t>categorical</a:t>
            </a: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 values</a:t>
            </a:r>
            <a:r>
              <a:rPr sz="1500" spc="5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spc="-5" dirty="0">
                <a:solidFill>
                  <a:srgbClr val="124F5C"/>
                </a:solidFill>
                <a:latin typeface="+mn-lt"/>
                <a:cs typeface="Arial MT"/>
              </a:rPr>
              <a:t>with </a:t>
            </a:r>
            <a:r>
              <a:rPr sz="1500" spc="-405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mode and </a:t>
            </a:r>
            <a:r>
              <a:rPr sz="1500" spc="-5" dirty="0">
                <a:solidFill>
                  <a:srgbClr val="124F5C"/>
                </a:solidFill>
                <a:latin typeface="+mn-lt"/>
                <a:cs typeface="Arial MT"/>
              </a:rPr>
              <a:t>numerical values with </a:t>
            </a: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median. </a:t>
            </a:r>
            <a:r>
              <a:rPr sz="1500" spc="-5" dirty="0">
                <a:solidFill>
                  <a:srgbClr val="124F5C"/>
                </a:solidFill>
                <a:latin typeface="+mn-lt"/>
                <a:cs typeface="Arial MT"/>
              </a:rPr>
              <a:t>Conversion of price, </a:t>
            </a: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 installs,</a:t>
            </a:r>
            <a:r>
              <a:rPr sz="1500" spc="-25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spc="-5" dirty="0">
                <a:solidFill>
                  <a:srgbClr val="124F5C"/>
                </a:solidFill>
                <a:latin typeface="+mn-lt"/>
                <a:cs typeface="Arial MT"/>
              </a:rPr>
              <a:t>reviews</a:t>
            </a:r>
            <a:r>
              <a:rPr sz="1500" spc="20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into numerical</a:t>
            </a:r>
            <a:r>
              <a:rPr sz="1500" spc="-10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spc="-5" dirty="0">
                <a:solidFill>
                  <a:srgbClr val="124F5C"/>
                </a:solidFill>
                <a:latin typeface="+mn-lt"/>
                <a:cs typeface="Arial MT"/>
              </a:rPr>
              <a:t>values.</a:t>
            </a:r>
            <a:endParaRPr sz="1500" dirty="0">
              <a:latin typeface="+mn-l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Char char="▪"/>
            </a:pPr>
            <a:endParaRPr sz="1550" dirty="0">
              <a:latin typeface="+mn-lt"/>
              <a:cs typeface="Arial MT"/>
            </a:endParaRPr>
          </a:p>
          <a:p>
            <a:pPr marL="355600" marR="6985" indent="-342900" algn="just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SzPct val="93333"/>
              <a:buFont typeface="Calibri"/>
              <a:buChar char="▪"/>
              <a:tabLst>
                <a:tab pos="355600" algn="l"/>
              </a:tabLst>
            </a:pPr>
            <a:r>
              <a:rPr sz="1500" b="1" dirty="0">
                <a:solidFill>
                  <a:srgbClr val="124F5C"/>
                </a:solidFill>
                <a:latin typeface="+mn-lt"/>
                <a:cs typeface="Arial"/>
              </a:rPr>
              <a:t>Exploratory</a:t>
            </a:r>
            <a:r>
              <a:rPr sz="1500" b="1" spc="5" dirty="0">
                <a:solidFill>
                  <a:srgbClr val="124F5C"/>
                </a:solidFill>
                <a:latin typeface="+mn-lt"/>
                <a:cs typeface="Arial"/>
              </a:rPr>
              <a:t> </a:t>
            </a:r>
            <a:r>
              <a:rPr sz="1500" b="1" dirty="0">
                <a:solidFill>
                  <a:srgbClr val="124F5C"/>
                </a:solidFill>
                <a:latin typeface="+mn-lt"/>
                <a:cs typeface="Arial"/>
              </a:rPr>
              <a:t>Data</a:t>
            </a:r>
            <a:r>
              <a:rPr sz="1500" b="1" spc="5" dirty="0">
                <a:solidFill>
                  <a:srgbClr val="124F5C"/>
                </a:solidFill>
                <a:latin typeface="+mn-lt"/>
                <a:cs typeface="Arial"/>
              </a:rPr>
              <a:t> </a:t>
            </a:r>
            <a:r>
              <a:rPr sz="1500" b="1" spc="-10" dirty="0">
                <a:solidFill>
                  <a:srgbClr val="124F5C"/>
                </a:solidFill>
                <a:latin typeface="+mn-lt"/>
                <a:cs typeface="Arial"/>
              </a:rPr>
              <a:t>Analysis:</a:t>
            </a:r>
            <a:r>
              <a:rPr sz="1500" b="1" spc="-5" dirty="0">
                <a:solidFill>
                  <a:srgbClr val="124F5C"/>
                </a:solidFill>
                <a:latin typeface="+mn-lt"/>
                <a:cs typeface="Arial"/>
              </a:rPr>
              <a:t> </a:t>
            </a:r>
            <a:r>
              <a:rPr sz="1500" spc="-5" dirty="0">
                <a:solidFill>
                  <a:srgbClr val="124F5C"/>
                </a:solidFill>
                <a:latin typeface="+mn-lt"/>
                <a:cs typeface="Arial MT"/>
              </a:rPr>
              <a:t>Analyzing</a:t>
            </a: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 the</a:t>
            </a:r>
            <a:r>
              <a:rPr sz="1500" spc="5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spc="-5" dirty="0">
                <a:solidFill>
                  <a:srgbClr val="124F5C"/>
                </a:solidFill>
                <a:latin typeface="+mn-lt"/>
                <a:cs typeface="Arial MT"/>
              </a:rPr>
              <a:t>data</a:t>
            </a: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spc="-5" dirty="0">
                <a:solidFill>
                  <a:srgbClr val="124F5C"/>
                </a:solidFill>
                <a:latin typeface="+mn-lt"/>
                <a:cs typeface="Arial MT"/>
              </a:rPr>
              <a:t>sets</a:t>
            </a: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 to </a:t>
            </a:r>
            <a:r>
              <a:rPr sz="1500" spc="5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summarize their </a:t>
            </a:r>
            <a:r>
              <a:rPr sz="1500" spc="-5" dirty="0">
                <a:solidFill>
                  <a:srgbClr val="124F5C"/>
                </a:solidFill>
                <a:latin typeface="+mn-lt"/>
                <a:cs typeface="Arial MT"/>
              </a:rPr>
              <a:t>main characteristics using statistical graphics </a:t>
            </a: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 and</a:t>
            </a:r>
            <a:r>
              <a:rPr sz="1500" spc="-5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data</a:t>
            </a:r>
            <a:r>
              <a:rPr sz="1500" spc="-20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500" spc="-5" dirty="0">
                <a:solidFill>
                  <a:srgbClr val="124F5C"/>
                </a:solidFill>
                <a:latin typeface="+mn-lt"/>
                <a:cs typeface="Arial MT"/>
              </a:rPr>
              <a:t>visualizations </a:t>
            </a:r>
            <a:r>
              <a:rPr sz="1500" dirty="0">
                <a:solidFill>
                  <a:srgbClr val="124F5C"/>
                </a:solidFill>
                <a:latin typeface="+mn-lt"/>
                <a:cs typeface="Arial MT"/>
              </a:rPr>
              <a:t>method.</a:t>
            </a:r>
            <a:endParaRPr sz="1500" dirty="0">
              <a:latin typeface="+mn-l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1924" y="188533"/>
            <a:ext cx="325627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</a:rPr>
              <a:t>Dataset Preparation</a:t>
            </a:r>
            <a:endParaRPr sz="2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053" y="656196"/>
            <a:ext cx="8829893" cy="433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955">
              <a:lnSpc>
                <a:spcPct val="100000"/>
              </a:lnSpc>
              <a:spcBef>
                <a:spcPts val="100"/>
              </a:spcBef>
            </a:pPr>
            <a:r>
              <a:rPr lang="en-IN" sz="1400" b="1" spc="-105" dirty="0">
                <a:solidFill>
                  <a:schemeClr val="tx1"/>
                </a:solidFill>
                <a:latin typeface="Verdana"/>
                <a:cs typeface="Verdana"/>
              </a:rPr>
              <a:t>1.</a:t>
            </a:r>
            <a:r>
              <a:rPr sz="1400" b="1" spc="-105" dirty="0">
                <a:solidFill>
                  <a:schemeClr val="tx1"/>
                </a:solidFill>
                <a:latin typeface="Verdana"/>
                <a:cs typeface="Verdana"/>
              </a:rPr>
              <a:t>App</a:t>
            </a:r>
            <a:r>
              <a:rPr sz="1400" b="1" spc="-16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1400" b="1" spc="-390" dirty="0">
                <a:solidFill>
                  <a:schemeClr val="tx1"/>
                </a:solidFill>
                <a:latin typeface="Verdana"/>
                <a:cs typeface="Verdana"/>
              </a:rPr>
              <a:t>:</a:t>
            </a:r>
            <a:r>
              <a:rPr sz="1400" b="1" spc="-31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lang="en-IN" sz="1400" b="1" spc="-31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1400" b="0" spc="-20" dirty="0">
                <a:solidFill>
                  <a:srgbClr val="124F5C"/>
                </a:solidFill>
                <a:latin typeface="Verdana"/>
                <a:cs typeface="Verdana"/>
              </a:rPr>
              <a:t>This</a:t>
            </a:r>
            <a:r>
              <a:rPr sz="1400" b="0" spc="-13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1400" b="0" spc="55" dirty="0">
                <a:solidFill>
                  <a:schemeClr val="bg1"/>
                </a:solidFill>
                <a:latin typeface="Verdana"/>
                <a:cs typeface="Verdana"/>
              </a:rPr>
              <a:t>colu</a:t>
            </a:r>
            <a:r>
              <a:rPr sz="1400" b="0" spc="55" dirty="0">
                <a:solidFill>
                  <a:schemeClr val="tx2">
                    <a:lumMod val="25000"/>
                  </a:schemeClr>
                </a:solidFill>
                <a:latin typeface="Verdana"/>
                <a:cs typeface="Verdana"/>
              </a:rPr>
              <a:t>mn</a:t>
            </a:r>
            <a:r>
              <a:rPr sz="1400" b="0" spc="-14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1400" b="0" spc="15" dirty="0">
                <a:solidFill>
                  <a:srgbClr val="124F5C"/>
                </a:solidFill>
                <a:latin typeface="Verdana"/>
                <a:cs typeface="Verdana"/>
              </a:rPr>
              <a:t>Contains</a:t>
            </a:r>
            <a:r>
              <a:rPr sz="1400" b="0" spc="-11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1400" b="0" spc="30" dirty="0">
                <a:solidFill>
                  <a:srgbClr val="124F5C"/>
                </a:solidFill>
                <a:latin typeface="Verdana"/>
                <a:cs typeface="Verdana"/>
              </a:rPr>
              <a:t>the</a:t>
            </a:r>
            <a:r>
              <a:rPr sz="1400" b="0" spc="-13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1400" b="0" spc="45" dirty="0">
                <a:solidFill>
                  <a:srgbClr val="124F5C"/>
                </a:solidFill>
                <a:latin typeface="Verdana"/>
                <a:cs typeface="Verdana"/>
              </a:rPr>
              <a:t>name</a:t>
            </a:r>
            <a:r>
              <a:rPr sz="1400" b="0" spc="-114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1400" b="0" dirty="0">
                <a:solidFill>
                  <a:srgbClr val="124F5C"/>
                </a:solidFill>
                <a:latin typeface="Verdana"/>
                <a:cs typeface="Verdana"/>
              </a:rPr>
              <a:t>of</a:t>
            </a:r>
            <a:r>
              <a:rPr sz="1400" b="0" spc="-14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1400" b="0" spc="30" dirty="0">
                <a:solidFill>
                  <a:srgbClr val="124F5C"/>
                </a:solidFill>
                <a:latin typeface="Verdana"/>
                <a:cs typeface="Verdana"/>
              </a:rPr>
              <a:t>the</a:t>
            </a:r>
            <a:r>
              <a:rPr sz="1400" b="0" spc="-12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1400" b="0" spc="45" dirty="0">
                <a:solidFill>
                  <a:srgbClr val="124F5C"/>
                </a:solidFill>
                <a:latin typeface="Verdana"/>
                <a:cs typeface="Verdana"/>
              </a:rPr>
              <a:t>app</a:t>
            </a:r>
            <a:r>
              <a:rPr sz="1400" b="0" spc="-12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1400" b="0" spc="-15" dirty="0">
                <a:solidFill>
                  <a:srgbClr val="124F5C"/>
                </a:solidFill>
                <a:latin typeface="Verdana"/>
                <a:cs typeface="Verdana"/>
              </a:rPr>
              <a:t>for</a:t>
            </a:r>
            <a:r>
              <a:rPr sz="1400" b="0" spc="-14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1400" b="0" spc="25" dirty="0">
                <a:solidFill>
                  <a:srgbClr val="124F5C"/>
                </a:solidFill>
                <a:latin typeface="Verdana"/>
                <a:cs typeface="Verdana"/>
              </a:rPr>
              <a:t>each</a:t>
            </a:r>
            <a:r>
              <a:rPr sz="1400" b="0" spc="-114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1400" b="0" spc="-20" dirty="0">
                <a:solidFill>
                  <a:srgbClr val="124F5C"/>
                </a:solidFill>
                <a:latin typeface="Verdana"/>
                <a:cs typeface="Verdana"/>
              </a:rPr>
              <a:t>observation.</a:t>
            </a:r>
            <a:r>
              <a:rPr lang="en-IN" sz="1400" spc="-20" dirty="0">
                <a:solidFill>
                  <a:srgbClr val="124F5C"/>
                </a:solidFill>
                <a:latin typeface="Verdana"/>
                <a:cs typeface="Verdana"/>
              </a:rPr>
              <a:t/>
            </a:r>
            <a:br>
              <a:rPr lang="en-IN" sz="1400" spc="-20" dirty="0">
                <a:solidFill>
                  <a:srgbClr val="124F5C"/>
                </a:solidFill>
                <a:latin typeface="Verdana"/>
                <a:cs typeface="Verdana"/>
              </a:rPr>
            </a:br>
            <a:r>
              <a:rPr lang="en-IN" sz="1400" b="1" spc="-20" dirty="0">
                <a:solidFill>
                  <a:schemeClr val="tx1"/>
                </a:solidFill>
                <a:latin typeface="Verdana"/>
                <a:cs typeface="Verdana"/>
              </a:rPr>
              <a:t>2.</a:t>
            </a:r>
            <a:r>
              <a:rPr lang="en-US" sz="1400" b="1" spc="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Category</a:t>
            </a:r>
            <a:r>
              <a:rPr lang="en-US" sz="1400" b="1" spc="-15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b="1" spc="-39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r>
              <a:rPr lang="en-US" sz="1400" spc="-31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1400" spc="-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</a:t>
            </a:r>
            <a:r>
              <a:rPr lang="en-US" sz="1400" spc="-1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5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column</a:t>
            </a:r>
            <a:r>
              <a:rPr lang="en-US" sz="1400" spc="-13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Contains</a:t>
            </a:r>
            <a:r>
              <a:rPr lang="en-US" sz="1400" spc="-9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Category</a:t>
            </a:r>
            <a:r>
              <a:rPr lang="en-US" sz="1400" spc="-1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en-US" sz="1400" spc="-14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5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which</a:t>
            </a:r>
            <a:r>
              <a:rPr lang="en-US" sz="1400" spc="-1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en-US" sz="1400" spc="-1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4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  <a:r>
              <a:rPr lang="en-US" sz="1400" spc="-1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-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belongs.</a:t>
            </a:r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</a:t>
            </a:r>
            <a:r>
              <a:rPr lang="en-US" sz="1400" b="1" spc="3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Rating </a:t>
            </a:r>
            <a:r>
              <a:rPr lang="en-US" sz="1400" b="1" spc="-39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  </a:t>
            </a:r>
            <a:r>
              <a:rPr lang="en-US" sz="1400" spc="-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</a:t>
            </a:r>
            <a:r>
              <a:rPr lang="en-US" sz="1400" spc="5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column </a:t>
            </a:r>
            <a:r>
              <a:rPr lang="en-US" sz="1400" spc="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contains </a:t>
            </a:r>
            <a:r>
              <a:rPr lang="en-US" sz="1400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en-US" sz="14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average </a:t>
            </a:r>
            <a:r>
              <a:rPr lang="en-US" sz="1400" spc="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rating </a:t>
            </a:r>
            <a:r>
              <a:rPr lang="en-US" sz="1400" spc="-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 </a:t>
            </a:r>
            <a:r>
              <a:rPr lang="en-US" sz="1400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en-US" sz="1400" spc="-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app. </a:t>
            </a:r>
            <a:br>
              <a:rPr lang="en-US" sz="1400" spc="-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b="1" spc="-3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4.</a:t>
            </a:r>
            <a:r>
              <a:rPr lang="en-US" sz="1400" b="1" spc="-2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Reviews</a:t>
            </a:r>
            <a:r>
              <a:rPr lang="en-US" sz="1400" b="1" spc="-15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b="1" spc="-39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r>
              <a:rPr lang="en-US" sz="1400" b="1" spc="-30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1400" spc="-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</a:t>
            </a:r>
            <a:r>
              <a:rPr lang="en-US" sz="1400" spc="-1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5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column</a:t>
            </a:r>
            <a:r>
              <a:rPr lang="en-US" sz="1400" spc="-1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contains</a:t>
            </a:r>
            <a:r>
              <a:rPr lang="en-US" sz="1400" spc="-9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en-US" sz="1400" spc="-13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number</a:t>
            </a:r>
            <a:r>
              <a:rPr lang="en-US" sz="1400" spc="-1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en-US" sz="1400" spc="-1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-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reviews</a:t>
            </a:r>
            <a:r>
              <a:rPr lang="en-US" sz="1400" spc="-1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that</a:t>
            </a:r>
            <a:r>
              <a:rPr lang="en-US" sz="1400" spc="-10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en-US" sz="1400" spc="-13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4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  <a:r>
              <a:rPr lang="en-US" sz="1400" spc="-1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-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has  </a:t>
            </a:r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received</a:t>
            </a:r>
            <a:r>
              <a:rPr lang="en-US" sz="1400" spc="-14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4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</a:t>
            </a:r>
            <a:r>
              <a:rPr lang="en-US" sz="1400" spc="-13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en-US" sz="1400" spc="-1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play</a:t>
            </a:r>
            <a:r>
              <a:rPr lang="en-US" sz="1400" spc="-13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-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store.</a:t>
            </a:r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5.</a:t>
            </a:r>
            <a:r>
              <a:rPr lang="en-US" sz="1400" b="1" spc="-4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Size</a:t>
            </a:r>
            <a:r>
              <a:rPr lang="en-US" sz="1400" b="1" spc="-13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b="1" spc="-39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r>
              <a:rPr lang="en-US" sz="1400" b="1" spc="-30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1400" spc="-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</a:t>
            </a:r>
            <a:r>
              <a:rPr lang="en-US" sz="1400" spc="-1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5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column</a:t>
            </a:r>
            <a:r>
              <a:rPr lang="en-US" sz="1400" spc="-1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contains</a:t>
            </a:r>
            <a:r>
              <a:rPr lang="en-US" sz="1400" spc="-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en-US" sz="1400" spc="-1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4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amount</a:t>
            </a:r>
            <a:r>
              <a:rPr lang="en-US" sz="1400" spc="-10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en-US" sz="1400" spc="-1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memory</a:t>
            </a:r>
            <a:r>
              <a:rPr lang="en-US" sz="1400" spc="-10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en-US" sz="1400" spc="-1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4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  <a:r>
              <a:rPr lang="en-US" sz="1400" spc="-10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occupies</a:t>
            </a:r>
            <a:r>
              <a:rPr lang="en-US" sz="1400" spc="-1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4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</a:t>
            </a:r>
            <a:r>
              <a:rPr lang="en-US" sz="1400" spc="-1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en-US" sz="1400" spc="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device.</a:t>
            </a:r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6.</a:t>
            </a:r>
            <a:r>
              <a:rPr lang="en-US" sz="1400" b="1" spc="-3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Installs</a:t>
            </a:r>
            <a:r>
              <a:rPr lang="en-US" sz="1400" b="1" spc="-17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b="1" spc="-39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r>
              <a:rPr lang="en-US" sz="1400" b="1" spc="-30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1400" spc="-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</a:t>
            </a:r>
            <a:r>
              <a:rPr lang="en-US" sz="1400" spc="-13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5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column</a:t>
            </a:r>
            <a:r>
              <a:rPr lang="en-US" sz="1400" spc="-1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contains</a:t>
            </a:r>
            <a:r>
              <a:rPr lang="en-US" sz="1400" spc="-9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en-US" sz="1400" spc="-13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number</a:t>
            </a:r>
            <a:r>
              <a:rPr lang="en-US" sz="1400" spc="-1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en-US" sz="1400" spc="-1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times</a:t>
            </a:r>
            <a:r>
              <a:rPr lang="en-US" sz="1400" spc="-13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that</a:t>
            </a:r>
            <a:r>
              <a:rPr lang="en-US" sz="1400" spc="-1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en-US" sz="1400" spc="-13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4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  <a:r>
              <a:rPr lang="en-US" sz="1400" spc="-11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-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has</a:t>
            </a:r>
            <a:r>
              <a:rPr lang="en-US" sz="1400" spc="-10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4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been</a:t>
            </a:r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spc="4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downloaded</a:t>
            </a:r>
            <a:r>
              <a:rPr lang="en-US" sz="1400" spc="-9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4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  <a:r>
              <a:rPr lang="en-US" sz="1400" spc="-11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installed</a:t>
            </a:r>
            <a:r>
              <a:rPr lang="en-US" sz="1400" spc="-1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en-US" sz="1400" spc="-14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en-US" sz="1400" spc="-1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play</a:t>
            </a:r>
            <a:r>
              <a:rPr lang="en-US" sz="1400" spc="-13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-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store.</a:t>
            </a:r>
            <a:br>
              <a:rPr lang="en-US" sz="1400" spc="-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b="1" spc="-5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7.</a:t>
            </a:r>
            <a:r>
              <a:rPr lang="en-US" sz="1400" b="1" spc="-2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</a:t>
            </a:r>
            <a:r>
              <a:rPr lang="en-US" sz="1400" b="1" spc="-13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b="1" spc="-39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r>
              <a:rPr lang="en-US" sz="1400" b="1" spc="-31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1400" spc="-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</a:t>
            </a:r>
            <a:r>
              <a:rPr lang="en-US" sz="1400" spc="-13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5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column</a:t>
            </a:r>
            <a:r>
              <a:rPr lang="en-US" sz="1400" spc="-11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contains</a:t>
            </a:r>
            <a:r>
              <a:rPr lang="en-US" sz="1400" spc="-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en-US" sz="1400" spc="-1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  <a:r>
              <a:rPr lang="en-US" sz="1400" spc="-10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whether</a:t>
            </a:r>
            <a:r>
              <a:rPr lang="en-US" sz="1400" spc="-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en-US" sz="1400" spc="-13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4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  <a:r>
              <a:rPr lang="en-US" sz="1400" spc="-1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-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</a:t>
            </a:r>
            <a:r>
              <a:rPr lang="en-US" sz="1400" spc="-14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-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free</a:t>
            </a:r>
            <a:r>
              <a:rPr lang="en-US" sz="1400" spc="-13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</a:t>
            </a:r>
            <a:r>
              <a:rPr lang="en-US" sz="1400" spc="-14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-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paid.</a:t>
            </a:r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8.</a:t>
            </a:r>
            <a:r>
              <a:rPr lang="en-US" sz="1400" b="1" spc="-3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Price:</a:t>
            </a:r>
            <a:r>
              <a:rPr lang="en-US" sz="1400" b="1" spc="-13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-1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If</a:t>
            </a:r>
            <a:r>
              <a:rPr lang="en-US" sz="1400" spc="-1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en-US" sz="1400" spc="-1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4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  <a:r>
              <a:rPr lang="en-US" sz="1400" spc="-10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-3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</a:t>
            </a:r>
            <a:r>
              <a:rPr lang="en-US" sz="1400" spc="-1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-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</a:t>
            </a:r>
            <a:r>
              <a:rPr lang="en-US" sz="1400" spc="-1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paid</a:t>
            </a:r>
            <a:r>
              <a:rPr lang="en-US" sz="1400" spc="-11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-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app,</a:t>
            </a:r>
            <a:r>
              <a:rPr lang="en-US" sz="1400" spc="-10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</a:t>
            </a:r>
            <a:r>
              <a:rPr lang="en-US" sz="1400" spc="-11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5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column</a:t>
            </a:r>
            <a:r>
              <a:rPr lang="en-US" sz="1400" spc="-1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contains</a:t>
            </a:r>
            <a:r>
              <a:rPr lang="en-US" sz="1400" spc="-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en-US" sz="1400" spc="-1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  <a:r>
              <a:rPr lang="en-US" sz="1400" spc="-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about</a:t>
            </a:r>
            <a:r>
              <a:rPr lang="en-US" sz="1400" spc="-1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-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its</a:t>
            </a:r>
            <a:r>
              <a:rPr lang="en-US" sz="1400" spc="-1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-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price.</a:t>
            </a:r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9.</a:t>
            </a:r>
            <a:r>
              <a:rPr lang="en-US" sz="1400" b="1" spc="4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Content</a:t>
            </a:r>
            <a:r>
              <a:rPr lang="en-US" sz="1400" b="1" spc="-17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b="1" spc="-2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Rating:</a:t>
            </a:r>
            <a:r>
              <a:rPr lang="en-US" sz="1400" b="1" spc="-17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-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</a:t>
            </a:r>
            <a:r>
              <a:rPr lang="en-US" sz="1400" spc="-1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5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column</a:t>
            </a:r>
            <a:r>
              <a:rPr lang="en-US" sz="1400" spc="-1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contains</a:t>
            </a:r>
            <a:r>
              <a:rPr lang="en-US" sz="1400" spc="-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en-US" sz="1400" spc="-1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maturity</a:t>
            </a:r>
            <a:r>
              <a:rPr lang="en-US" sz="1400" spc="-1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rating</a:t>
            </a:r>
            <a:r>
              <a:rPr lang="en-US" sz="1400" spc="-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en-US" sz="1400" spc="-14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en-US" sz="1400" spc="-1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4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  <a:r>
              <a:rPr lang="en-US" sz="1400" spc="-10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-1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i.e.</a:t>
            </a:r>
            <a:r>
              <a:rPr lang="en-US" sz="1400" spc="-1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spc="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age</a:t>
            </a:r>
            <a:r>
              <a:rPr lang="en-US" sz="1400" spc="-1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4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group</a:t>
            </a:r>
            <a:r>
              <a:rPr lang="en-US" sz="1400" spc="-1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en-US" sz="1400" spc="-13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en-US" sz="1400" spc="-14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audience</a:t>
            </a:r>
            <a:r>
              <a:rPr lang="en-US" sz="1400" spc="-1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-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  <a:r>
              <a:rPr lang="en-US" sz="1400" spc="-14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5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which</a:t>
            </a:r>
            <a:r>
              <a:rPr lang="en-US" sz="1400" spc="-1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it</a:t>
            </a:r>
            <a:r>
              <a:rPr lang="en-US" sz="1400" spc="-14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-3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</a:t>
            </a:r>
            <a:r>
              <a:rPr lang="en-US" sz="1400" spc="-14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spc="-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suitable.</a:t>
            </a:r>
            <a:br>
              <a:rPr lang="en-US" sz="1400" spc="-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b="1" dirty="0">
                <a:solidFill>
                  <a:schemeClr val="tx1"/>
                </a:solidFill>
                <a:latin typeface="Verdana"/>
                <a:cs typeface="Verdana"/>
              </a:rPr>
              <a:t>10.Genres: </a:t>
            </a:r>
            <a:r>
              <a:rPr lang="en-US" sz="1400" dirty="0">
                <a:solidFill>
                  <a:srgbClr val="124F5C"/>
                </a:solidFill>
                <a:latin typeface="Verdana"/>
                <a:cs typeface="Verdana"/>
              </a:rPr>
              <a:t>This column contains the data about to which genre the app  belongs. Genres can </a:t>
            </a:r>
            <a:br>
              <a:rPr lang="en-US" sz="1400" dirty="0">
                <a:solidFill>
                  <a:srgbClr val="124F5C"/>
                </a:solidFill>
                <a:latin typeface="Verdana"/>
                <a:cs typeface="Verdana"/>
              </a:rPr>
            </a:br>
            <a:r>
              <a:rPr lang="en-US" sz="1400" dirty="0">
                <a:solidFill>
                  <a:srgbClr val="124F5C"/>
                </a:solidFill>
                <a:latin typeface="Verdana"/>
                <a:cs typeface="Verdana"/>
              </a:rPr>
              <a:t>be considered as a further division of the group of Category. </a:t>
            </a:r>
            <a:r>
              <a:rPr lang="en-US" sz="140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br>
              <a:rPr lang="en-US" sz="1400" dirty="0">
                <a:solidFill>
                  <a:srgbClr val="CC0000"/>
                </a:solidFill>
                <a:latin typeface="Verdana"/>
                <a:cs typeface="Verdana"/>
              </a:rPr>
            </a:br>
            <a:r>
              <a:rPr lang="en-US" sz="1400" b="1" dirty="0">
                <a:solidFill>
                  <a:schemeClr val="tx1"/>
                </a:solidFill>
                <a:latin typeface="Verdana"/>
                <a:cs typeface="Verdana"/>
              </a:rPr>
              <a:t>11.Last Updated: </a:t>
            </a:r>
            <a:r>
              <a:rPr lang="en-US" sz="1400" dirty="0">
                <a:solidFill>
                  <a:srgbClr val="124F5C"/>
                </a:solidFill>
                <a:latin typeface="Verdana"/>
                <a:cs typeface="Verdana"/>
              </a:rPr>
              <a:t>Contains the date on which the latest update of the app was  released.</a:t>
            </a:r>
            <a:br>
              <a:rPr lang="en-US" sz="1400" dirty="0">
                <a:solidFill>
                  <a:srgbClr val="124F5C"/>
                </a:solidFill>
                <a:latin typeface="Verdana"/>
                <a:cs typeface="Verdana"/>
              </a:rPr>
            </a:br>
            <a:r>
              <a:rPr lang="en-US" sz="1400" b="1" dirty="0">
                <a:solidFill>
                  <a:schemeClr val="tx1"/>
                </a:solidFill>
                <a:latin typeface="Verdana"/>
                <a:cs typeface="Verdana"/>
              </a:rPr>
              <a:t>12.Current Version: </a:t>
            </a:r>
            <a:r>
              <a:rPr lang="en-US" sz="1400" dirty="0">
                <a:solidFill>
                  <a:srgbClr val="124F5C"/>
                </a:solidFill>
                <a:latin typeface="Verdana"/>
                <a:cs typeface="Verdana"/>
              </a:rPr>
              <a:t>Contains information on the current version of the app  available on the play store.</a:t>
            </a:r>
            <a:r>
              <a:rPr lang="en-US" sz="1400" dirty="0">
                <a:latin typeface="Verdana"/>
                <a:cs typeface="Verdana"/>
              </a:rPr>
              <a:t/>
            </a:r>
            <a:br>
              <a:rPr lang="en-US" sz="1400" dirty="0">
                <a:latin typeface="Verdana"/>
                <a:cs typeface="Verdana"/>
              </a:rPr>
            </a:br>
            <a:r>
              <a:rPr lang="en-US" sz="1400" b="1" dirty="0">
                <a:solidFill>
                  <a:schemeClr val="tx1"/>
                </a:solidFill>
                <a:latin typeface="Verdana"/>
                <a:cs typeface="Verdana"/>
              </a:rPr>
              <a:t>13.Android Version: </a:t>
            </a:r>
            <a:r>
              <a:rPr lang="en-US" sz="1400" dirty="0">
                <a:solidFill>
                  <a:srgbClr val="124F5C"/>
                </a:solidFill>
                <a:latin typeface="Verdana"/>
                <a:cs typeface="Verdana"/>
              </a:rPr>
              <a:t>Contains information about the android versions on which  the app is supported.</a:t>
            </a:r>
            <a:r>
              <a:rPr lang="en-US" sz="1400" dirty="0">
                <a:latin typeface="Verdana"/>
                <a:cs typeface="Verdana"/>
              </a:rPr>
              <a:t/>
            </a:r>
            <a:br>
              <a:rPr lang="en-US" sz="1400" dirty="0">
                <a:latin typeface="Verdana"/>
                <a:cs typeface="Verdana"/>
              </a:rPr>
            </a:br>
            <a:endParaRPr sz="14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593" y="202419"/>
            <a:ext cx="504897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85" dirty="0">
                <a:solidFill>
                  <a:srgbClr val="C00000"/>
                </a:solidFill>
              </a:rPr>
              <a:t>Attr</a:t>
            </a:r>
            <a:r>
              <a:rPr lang="en-US" sz="2400" b="1" spc="-65" dirty="0">
                <a:solidFill>
                  <a:srgbClr val="C00000"/>
                </a:solidFill>
              </a:rPr>
              <a:t>i</a:t>
            </a:r>
            <a:r>
              <a:rPr lang="en-US" sz="2400" b="1" spc="-55" dirty="0">
                <a:solidFill>
                  <a:srgbClr val="C00000"/>
                </a:solidFill>
              </a:rPr>
              <a:t>but</a:t>
            </a:r>
            <a:r>
              <a:rPr lang="en-US" sz="2400" b="1" spc="-70" dirty="0">
                <a:solidFill>
                  <a:srgbClr val="C00000"/>
                </a:solidFill>
              </a:rPr>
              <a:t>e</a:t>
            </a:r>
            <a:r>
              <a:rPr lang="en-US" sz="2400" b="1" spc="-150" dirty="0">
                <a:solidFill>
                  <a:srgbClr val="C00000"/>
                </a:solidFill>
              </a:rPr>
              <a:t>s</a:t>
            </a:r>
            <a:r>
              <a:rPr lang="en-US" sz="2400" b="1" spc="-120" dirty="0">
                <a:solidFill>
                  <a:srgbClr val="C00000"/>
                </a:solidFill>
              </a:rPr>
              <a:t> </a:t>
            </a:r>
            <a:r>
              <a:rPr lang="en-US" sz="2400" b="1" spc="-75" dirty="0">
                <a:solidFill>
                  <a:srgbClr val="C00000"/>
                </a:solidFill>
              </a:rPr>
              <a:t>in</a:t>
            </a:r>
            <a:r>
              <a:rPr lang="en-US" sz="2400" b="1" spc="-145" dirty="0">
                <a:solidFill>
                  <a:srgbClr val="C00000"/>
                </a:solidFill>
              </a:rPr>
              <a:t> </a:t>
            </a:r>
            <a:r>
              <a:rPr lang="en-US" sz="2400" b="1" spc="-75" dirty="0">
                <a:solidFill>
                  <a:srgbClr val="C00000"/>
                </a:solidFill>
              </a:rPr>
              <a:t>Google</a:t>
            </a:r>
            <a:r>
              <a:rPr lang="en-US" sz="2400" b="1" spc="-145" dirty="0">
                <a:solidFill>
                  <a:srgbClr val="C00000"/>
                </a:solidFill>
              </a:rPr>
              <a:t> </a:t>
            </a:r>
            <a:r>
              <a:rPr lang="en-US" sz="2400" b="1" spc="-70" dirty="0">
                <a:solidFill>
                  <a:srgbClr val="C00000"/>
                </a:solidFill>
              </a:rPr>
              <a:t>P</a:t>
            </a:r>
            <a:r>
              <a:rPr lang="en-US" sz="2400" b="1" spc="-45" dirty="0">
                <a:solidFill>
                  <a:srgbClr val="C00000"/>
                </a:solidFill>
              </a:rPr>
              <a:t>l</a:t>
            </a:r>
            <a:r>
              <a:rPr lang="en-US" sz="2400" b="1" spc="-125" dirty="0">
                <a:solidFill>
                  <a:srgbClr val="C00000"/>
                </a:solidFill>
              </a:rPr>
              <a:t>ay</a:t>
            </a:r>
            <a:r>
              <a:rPr lang="en-US" sz="2400" b="1" spc="-145" dirty="0">
                <a:solidFill>
                  <a:srgbClr val="C00000"/>
                </a:solidFill>
              </a:rPr>
              <a:t> </a:t>
            </a:r>
            <a:r>
              <a:rPr lang="en-US" sz="2400" b="1" spc="-105" dirty="0">
                <a:solidFill>
                  <a:srgbClr val="C00000"/>
                </a:solidFill>
              </a:rPr>
              <a:t>store</a:t>
            </a:r>
            <a:r>
              <a:rPr lang="en-US" sz="2400" b="1" spc="-130" dirty="0">
                <a:solidFill>
                  <a:srgbClr val="C00000"/>
                </a:solidFill>
              </a:rPr>
              <a:t> </a:t>
            </a:r>
            <a:r>
              <a:rPr lang="en-US" sz="2400" b="1" spc="-70" dirty="0">
                <a:solidFill>
                  <a:srgbClr val="C00000"/>
                </a:solidFill>
              </a:rPr>
              <a:t>Da</a:t>
            </a:r>
            <a:r>
              <a:rPr lang="en-US" sz="2400" b="1" spc="-55" dirty="0">
                <a:solidFill>
                  <a:srgbClr val="C00000"/>
                </a:solidFill>
              </a:rPr>
              <a:t>t</a:t>
            </a:r>
            <a:r>
              <a:rPr lang="en-US" sz="2400" b="1" spc="-125" dirty="0">
                <a:solidFill>
                  <a:srgbClr val="C00000"/>
                </a:solidFill>
              </a:rPr>
              <a:t>a</a:t>
            </a:r>
            <a:endParaRPr sz="2400" b="1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9359" y="238403"/>
            <a:ext cx="4111648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chemeClr val="tx1"/>
                </a:solidFill>
              </a:rPr>
              <a:t>Attributes in User reviews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5445" y="814406"/>
            <a:ext cx="5265555" cy="2136627"/>
          </a:xfrm>
          <a:prstGeom prst="rect">
            <a:avLst/>
          </a:prstGeom>
          <a:ln w="12700">
            <a:solidFill>
              <a:srgbClr val="CC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lang="en-IN" sz="2250" dirty="0">
              <a:latin typeface="Times New Roman"/>
              <a:cs typeface="Times New Roman"/>
            </a:endParaRPr>
          </a:p>
          <a:p>
            <a:pPr marL="432434" indent="-227329">
              <a:lnSpc>
                <a:spcPct val="100000"/>
              </a:lnSpc>
              <a:buAutoNum type="arabicPeriod"/>
              <a:tabLst>
                <a:tab pos="433070" algn="l"/>
              </a:tabLst>
            </a:pPr>
            <a:r>
              <a:rPr sz="1600" b="1" spc="-20" dirty="0">
                <a:solidFill>
                  <a:srgbClr val="124F5C"/>
                </a:solidFill>
                <a:latin typeface="+mn-lt"/>
                <a:cs typeface="Arial"/>
              </a:rPr>
              <a:t>App-</a:t>
            </a:r>
            <a:r>
              <a:rPr sz="1600" b="1" spc="55" dirty="0">
                <a:solidFill>
                  <a:srgbClr val="124F5C"/>
                </a:solidFill>
                <a:latin typeface="+mn-lt"/>
                <a:cs typeface="Arial"/>
              </a:rPr>
              <a:t> </a:t>
            </a:r>
            <a:r>
              <a:rPr sz="1600" spc="-5" dirty="0">
                <a:solidFill>
                  <a:srgbClr val="124F5C"/>
                </a:solidFill>
                <a:latin typeface="+mn-lt"/>
                <a:cs typeface="Arial MT"/>
              </a:rPr>
              <a:t>Application</a:t>
            </a:r>
            <a:r>
              <a:rPr sz="1600" spc="-40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600" spc="-5" dirty="0">
                <a:solidFill>
                  <a:srgbClr val="124F5C"/>
                </a:solidFill>
                <a:latin typeface="+mn-lt"/>
                <a:cs typeface="Arial MT"/>
              </a:rPr>
              <a:t>name</a:t>
            </a:r>
            <a:endParaRPr sz="1600" dirty="0">
              <a:latin typeface="+mn-lt"/>
              <a:cs typeface="Arial MT"/>
            </a:endParaRPr>
          </a:p>
          <a:p>
            <a:pPr marL="432434" indent="-227329">
              <a:lnSpc>
                <a:spcPct val="100000"/>
              </a:lnSpc>
              <a:spcBef>
                <a:spcPts val="960"/>
              </a:spcBef>
              <a:buAutoNum type="arabicPeriod"/>
              <a:tabLst>
                <a:tab pos="433070" algn="l"/>
              </a:tabLst>
            </a:pPr>
            <a:r>
              <a:rPr sz="1600" b="1" spc="-5" dirty="0">
                <a:solidFill>
                  <a:srgbClr val="124F5C"/>
                </a:solidFill>
                <a:latin typeface="+mn-lt"/>
                <a:cs typeface="Arial"/>
              </a:rPr>
              <a:t>Translated</a:t>
            </a:r>
            <a:r>
              <a:rPr sz="1600" b="1" spc="10" dirty="0">
                <a:solidFill>
                  <a:srgbClr val="124F5C"/>
                </a:solidFill>
                <a:latin typeface="+mn-lt"/>
                <a:cs typeface="Arial"/>
              </a:rPr>
              <a:t> </a:t>
            </a:r>
            <a:r>
              <a:rPr sz="1600" b="1" spc="-5" dirty="0">
                <a:solidFill>
                  <a:srgbClr val="124F5C"/>
                </a:solidFill>
                <a:latin typeface="+mn-lt"/>
                <a:cs typeface="Arial"/>
              </a:rPr>
              <a:t>Review-</a:t>
            </a:r>
            <a:r>
              <a:rPr sz="1600" b="1" spc="15" dirty="0">
                <a:solidFill>
                  <a:srgbClr val="124F5C"/>
                </a:solidFill>
                <a:latin typeface="+mn-lt"/>
                <a:cs typeface="Arial"/>
              </a:rPr>
              <a:t> </a:t>
            </a:r>
            <a:r>
              <a:rPr sz="1600" spc="-5" dirty="0">
                <a:solidFill>
                  <a:srgbClr val="124F5C"/>
                </a:solidFill>
                <a:latin typeface="+mn-lt"/>
                <a:cs typeface="Arial MT"/>
              </a:rPr>
              <a:t>User</a:t>
            </a:r>
            <a:r>
              <a:rPr sz="1600" spc="5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600" spc="-5" dirty="0">
                <a:solidFill>
                  <a:srgbClr val="124F5C"/>
                </a:solidFill>
                <a:latin typeface="+mn-lt"/>
                <a:cs typeface="Arial MT"/>
              </a:rPr>
              <a:t>review</a:t>
            </a:r>
            <a:endParaRPr sz="1600" dirty="0">
              <a:latin typeface="+mn-lt"/>
              <a:cs typeface="Arial MT"/>
            </a:endParaRPr>
          </a:p>
          <a:p>
            <a:pPr marL="432434" indent="-227329">
              <a:lnSpc>
                <a:spcPct val="100000"/>
              </a:lnSpc>
              <a:spcBef>
                <a:spcPts val="960"/>
              </a:spcBef>
              <a:buAutoNum type="arabicPeriod"/>
              <a:tabLst>
                <a:tab pos="433070" algn="l"/>
              </a:tabLst>
            </a:pPr>
            <a:r>
              <a:rPr sz="1600" b="1" spc="-5" dirty="0">
                <a:solidFill>
                  <a:srgbClr val="124F5C"/>
                </a:solidFill>
                <a:latin typeface="+mn-lt"/>
                <a:cs typeface="Arial"/>
              </a:rPr>
              <a:t>Sentiment-</a:t>
            </a:r>
            <a:r>
              <a:rPr sz="1600" b="1" spc="40" dirty="0">
                <a:solidFill>
                  <a:srgbClr val="124F5C"/>
                </a:solidFill>
                <a:latin typeface="+mn-lt"/>
                <a:cs typeface="Arial"/>
              </a:rPr>
              <a:t> </a:t>
            </a:r>
            <a:r>
              <a:rPr sz="1600" spc="-5" dirty="0">
                <a:solidFill>
                  <a:srgbClr val="124F5C"/>
                </a:solidFill>
                <a:latin typeface="+mn-lt"/>
                <a:cs typeface="Arial MT"/>
              </a:rPr>
              <a:t>Positive/Negative/Neutral</a:t>
            </a:r>
            <a:endParaRPr sz="1600" dirty="0">
              <a:latin typeface="+mn-lt"/>
              <a:cs typeface="Arial MT"/>
            </a:endParaRPr>
          </a:p>
          <a:p>
            <a:pPr marL="432434" indent="-227329">
              <a:lnSpc>
                <a:spcPct val="100000"/>
              </a:lnSpc>
              <a:spcBef>
                <a:spcPts val="960"/>
              </a:spcBef>
              <a:buAutoNum type="arabicPeriod"/>
              <a:tabLst>
                <a:tab pos="433070" algn="l"/>
              </a:tabLst>
            </a:pPr>
            <a:r>
              <a:rPr sz="1600" b="1" spc="-5" dirty="0">
                <a:solidFill>
                  <a:srgbClr val="124F5C"/>
                </a:solidFill>
                <a:latin typeface="+mn-lt"/>
                <a:cs typeface="Arial"/>
              </a:rPr>
              <a:t>Sentiment</a:t>
            </a:r>
            <a:r>
              <a:rPr sz="1600" b="1" spc="30" dirty="0">
                <a:solidFill>
                  <a:srgbClr val="124F5C"/>
                </a:solidFill>
                <a:latin typeface="+mn-lt"/>
                <a:cs typeface="Arial"/>
              </a:rPr>
              <a:t> </a:t>
            </a:r>
            <a:r>
              <a:rPr sz="1600" b="1" spc="-5" dirty="0">
                <a:solidFill>
                  <a:srgbClr val="124F5C"/>
                </a:solidFill>
                <a:latin typeface="+mn-lt"/>
                <a:cs typeface="Arial"/>
              </a:rPr>
              <a:t>Polarity-</a:t>
            </a:r>
            <a:r>
              <a:rPr sz="1600" b="1" spc="55" dirty="0">
                <a:solidFill>
                  <a:srgbClr val="124F5C"/>
                </a:solidFill>
                <a:latin typeface="+mn-lt"/>
                <a:cs typeface="Arial"/>
              </a:rPr>
              <a:t> </a:t>
            </a:r>
            <a:r>
              <a:rPr sz="1600" spc="-5" dirty="0">
                <a:solidFill>
                  <a:srgbClr val="124F5C"/>
                </a:solidFill>
                <a:latin typeface="+mn-lt"/>
                <a:cs typeface="Arial MT"/>
              </a:rPr>
              <a:t>Sentiment</a:t>
            </a:r>
            <a:r>
              <a:rPr sz="1600" spc="5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600" spc="-5" dirty="0">
                <a:solidFill>
                  <a:srgbClr val="124F5C"/>
                </a:solidFill>
                <a:latin typeface="+mn-lt"/>
                <a:cs typeface="Arial MT"/>
              </a:rPr>
              <a:t>polarity score</a:t>
            </a:r>
            <a:endParaRPr sz="1600" dirty="0">
              <a:latin typeface="+mn-lt"/>
              <a:cs typeface="Arial MT"/>
            </a:endParaRPr>
          </a:p>
          <a:p>
            <a:pPr marL="432434" indent="-227329">
              <a:lnSpc>
                <a:spcPct val="100000"/>
              </a:lnSpc>
              <a:spcBef>
                <a:spcPts val="965"/>
              </a:spcBef>
              <a:buAutoNum type="arabicPeriod"/>
              <a:tabLst>
                <a:tab pos="433070" algn="l"/>
              </a:tabLst>
            </a:pPr>
            <a:r>
              <a:rPr sz="1600" b="1" spc="-5" dirty="0">
                <a:solidFill>
                  <a:srgbClr val="124F5C"/>
                </a:solidFill>
                <a:latin typeface="+mn-lt"/>
                <a:cs typeface="Arial"/>
              </a:rPr>
              <a:t>Sentiment</a:t>
            </a:r>
            <a:r>
              <a:rPr sz="1600" b="1" spc="30" dirty="0">
                <a:solidFill>
                  <a:srgbClr val="124F5C"/>
                </a:solidFill>
                <a:latin typeface="+mn-lt"/>
                <a:cs typeface="Arial"/>
              </a:rPr>
              <a:t> </a:t>
            </a:r>
            <a:r>
              <a:rPr sz="1600" b="1" spc="-5" dirty="0">
                <a:solidFill>
                  <a:srgbClr val="124F5C"/>
                </a:solidFill>
                <a:latin typeface="+mn-lt"/>
                <a:cs typeface="Arial"/>
              </a:rPr>
              <a:t>Subjectivity-</a:t>
            </a:r>
            <a:r>
              <a:rPr sz="1600" b="1" spc="70" dirty="0">
                <a:solidFill>
                  <a:srgbClr val="124F5C"/>
                </a:solidFill>
                <a:latin typeface="+mn-lt"/>
                <a:cs typeface="Arial"/>
              </a:rPr>
              <a:t> </a:t>
            </a:r>
            <a:r>
              <a:rPr sz="1600" spc="-5" dirty="0">
                <a:solidFill>
                  <a:srgbClr val="124F5C"/>
                </a:solidFill>
                <a:latin typeface="+mn-lt"/>
                <a:cs typeface="Arial MT"/>
              </a:rPr>
              <a:t>Sentiment</a:t>
            </a:r>
            <a:r>
              <a:rPr sz="1600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600" spc="-5" dirty="0">
                <a:solidFill>
                  <a:srgbClr val="124F5C"/>
                </a:solidFill>
                <a:latin typeface="+mn-lt"/>
                <a:cs typeface="Arial MT"/>
              </a:rPr>
              <a:t>subjectivity</a:t>
            </a:r>
            <a:r>
              <a:rPr sz="1600" spc="-10" dirty="0">
                <a:solidFill>
                  <a:srgbClr val="124F5C"/>
                </a:solidFill>
                <a:latin typeface="+mn-lt"/>
                <a:cs typeface="Arial MT"/>
              </a:rPr>
              <a:t> </a:t>
            </a:r>
            <a:r>
              <a:rPr sz="1600" spc="-5" dirty="0">
                <a:solidFill>
                  <a:srgbClr val="124F5C"/>
                </a:solidFill>
                <a:latin typeface="+mn-lt"/>
                <a:cs typeface="Arial MT"/>
              </a:rPr>
              <a:t>score</a:t>
            </a:r>
            <a:endParaRPr sz="1600" dirty="0">
              <a:latin typeface="+mn-l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38147" y="437134"/>
            <a:ext cx="4010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chemeClr val="tx1"/>
                </a:solidFill>
                <a:latin typeface="Old Standard TT"/>
                <a:cs typeface="Old Standard TT"/>
              </a:rPr>
              <a:t>OVERVIEW OF</a:t>
            </a:r>
            <a:r>
              <a:rPr sz="2400" b="1" spc="-95" dirty="0">
                <a:solidFill>
                  <a:schemeClr val="tx1"/>
                </a:solidFill>
                <a:latin typeface="Old Standard TT"/>
                <a:cs typeface="Old Standard TT"/>
              </a:rPr>
              <a:t> </a:t>
            </a:r>
            <a:r>
              <a:rPr sz="2400" b="1" dirty="0">
                <a:solidFill>
                  <a:schemeClr val="tx1"/>
                </a:solidFill>
                <a:latin typeface="Old Standard TT"/>
                <a:cs typeface="Old Standard TT"/>
              </a:rPr>
              <a:t>ANALYSIS</a:t>
            </a:r>
          </a:p>
        </p:txBody>
      </p:sp>
      <p:sp>
        <p:nvSpPr>
          <p:cNvPr id="7" name="object 7"/>
          <p:cNvSpPr/>
          <p:nvPr/>
        </p:nvSpPr>
        <p:spPr>
          <a:xfrm>
            <a:off x="5632703" y="1190244"/>
            <a:ext cx="3305810" cy="669290"/>
          </a:xfrm>
          <a:custGeom>
            <a:avLst/>
            <a:gdLst/>
            <a:ahLst/>
            <a:cxnLst/>
            <a:rect l="l" t="t" r="r" b="b"/>
            <a:pathLst>
              <a:path w="3305809" h="669289">
                <a:moveTo>
                  <a:pt x="2971038" y="0"/>
                </a:moveTo>
                <a:lnTo>
                  <a:pt x="0" y="0"/>
                </a:lnTo>
                <a:lnTo>
                  <a:pt x="334518" y="334517"/>
                </a:lnTo>
                <a:lnTo>
                  <a:pt x="0" y="669035"/>
                </a:lnTo>
                <a:lnTo>
                  <a:pt x="2971038" y="669035"/>
                </a:lnTo>
                <a:lnTo>
                  <a:pt x="3305555" y="334517"/>
                </a:lnTo>
                <a:lnTo>
                  <a:pt x="2971038" y="0"/>
                </a:lnTo>
                <a:close/>
              </a:path>
            </a:pathLst>
          </a:custGeom>
          <a:solidFill>
            <a:srgbClr val="006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277102" y="1368374"/>
            <a:ext cx="20167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Predictive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Modeling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08597" y="2720086"/>
            <a:ext cx="1905000" cy="1603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Formulate a  statistical model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  </a:t>
            </a:r>
            <a:r>
              <a:rPr sz="1800" spc="-5" dirty="0">
                <a:latin typeface="Arial"/>
                <a:cs typeface="Arial"/>
              </a:rPr>
              <a:t>forecast an  outcome using  relevant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predictors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190244"/>
            <a:ext cx="3546475" cy="669290"/>
          </a:xfrm>
          <a:custGeom>
            <a:avLst/>
            <a:gdLst/>
            <a:ahLst/>
            <a:cxnLst/>
            <a:rect l="l" t="t" r="r" b="b"/>
            <a:pathLst>
              <a:path w="3546475" h="669289">
                <a:moveTo>
                  <a:pt x="3211830" y="0"/>
                </a:moveTo>
                <a:lnTo>
                  <a:pt x="0" y="0"/>
                </a:lnTo>
                <a:lnTo>
                  <a:pt x="0" y="669035"/>
                </a:lnTo>
                <a:lnTo>
                  <a:pt x="3211830" y="669035"/>
                </a:lnTo>
                <a:lnTo>
                  <a:pt x="3546348" y="334517"/>
                </a:lnTo>
                <a:lnTo>
                  <a:pt x="3211830" y="0"/>
                </a:lnTo>
                <a:close/>
              </a:path>
            </a:pathLst>
          </a:custGeom>
          <a:solidFill>
            <a:srgbClr val="359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55649" y="1368933"/>
            <a:ext cx="1470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Cleaning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4059" y="2685750"/>
            <a:ext cx="2065655" cy="1288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5"/>
              </a:spcBef>
            </a:pPr>
            <a:r>
              <a:rPr sz="1800" spc="-5" dirty="0">
                <a:latin typeface="Arial"/>
                <a:cs typeface="Arial"/>
              </a:rPr>
              <a:t>Understand </a:t>
            </a:r>
            <a:r>
              <a:rPr sz="1800" dirty="0">
                <a:latin typeface="Arial"/>
                <a:cs typeface="Arial"/>
              </a:rPr>
              <a:t>the  structure of the  </a:t>
            </a:r>
            <a:r>
              <a:rPr sz="1800" spc="-5" dirty="0">
                <a:latin typeface="Arial"/>
                <a:cs typeface="Arial"/>
              </a:rPr>
              <a:t>dataset and clean  data before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analysis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44367" y="1190244"/>
            <a:ext cx="3305810" cy="669290"/>
          </a:xfrm>
          <a:custGeom>
            <a:avLst/>
            <a:gdLst/>
            <a:ahLst/>
            <a:cxnLst/>
            <a:rect l="l" t="t" r="r" b="b"/>
            <a:pathLst>
              <a:path w="3305810" h="669289">
                <a:moveTo>
                  <a:pt x="2971037" y="0"/>
                </a:moveTo>
                <a:lnTo>
                  <a:pt x="0" y="0"/>
                </a:lnTo>
                <a:lnTo>
                  <a:pt x="334518" y="334517"/>
                </a:lnTo>
                <a:lnTo>
                  <a:pt x="0" y="669035"/>
                </a:lnTo>
                <a:lnTo>
                  <a:pt x="2971037" y="669035"/>
                </a:lnTo>
                <a:lnTo>
                  <a:pt x="3305555" y="334517"/>
                </a:lnTo>
                <a:lnTo>
                  <a:pt x="2971037" y="0"/>
                </a:lnTo>
                <a:close/>
              </a:path>
            </a:pathLst>
          </a:custGeom>
          <a:solidFill>
            <a:srgbClr val="1C81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42690" y="1368374"/>
            <a:ext cx="171068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Exploration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26358" y="2659231"/>
            <a:ext cx="1993900" cy="1918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sz="1800" spc="-5" dirty="0">
                <a:latin typeface="Arial"/>
                <a:cs typeface="Arial"/>
              </a:rPr>
              <a:t>Uncover initial  patterns,  characteristics,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and  points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interest  using visual  exploration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454652" y="1927860"/>
            <a:ext cx="617220" cy="615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83552" y="1941576"/>
            <a:ext cx="527303" cy="525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2916" y="1941576"/>
            <a:ext cx="617220" cy="615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E8ECF1-DD1F-AC37-9B8A-D452A4D45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2053" y="1064997"/>
            <a:ext cx="4153113" cy="3714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F8A37E-618B-1780-8D8F-4D0B3FE63ED6}"/>
              </a:ext>
            </a:extLst>
          </p:cNvPr>
          <p:cNvSpPr txBox="1"/>
          <p:nvPr/>
        </p:nvSpPr>
        <p:spPr>
          <a:xfrm>
            <a:off x="1168456" y="273189"/>
            <a:ext cx="58817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Percentage of Paid apps v/s Free apps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7DD83-7E43-F9E9-1D70-8B4A46F997CC}"/>
              </a:ext>
            </a:extLst>
          </p:cNvPr>
          <p:cNvSpPr txBox="1"/>
          <p:nvPr/>
        </p:nvSpPr>
        <p:spPr>
          <a:xfrm>
            <a:off x="280977" y="1230649"/>
            <a:ext cx="30875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84455" algn="just">
              <a:lnSpc>
                <a:spcPct val="100000"/>
              </a:lnSpc>
            </a:pPr>
            <a:r>
              <a:rPr lang="en-US" sz="1600" spc="-5" dirty="0">
                <a:solidFill>
                  <a:srgbClr val="124F5C"/>
                </a:solidFill>
                <a:latin typeface="Arial MT"/>
                <a:cs typeface="Arial MT"/>
              </a:rPr>
              <a:t>We Observed </a:t>
            </a:r>
            <a:r>
              <a:rPr lang="en-US" sz="1600" dirty="0">
                <a:solidFill>
                  <a:srgbClr val="124F5C"/>
                </a:solidFill>
                <a:latin typeface="Arial MT"/>
                <a:cs typeface="Arial MT"/>
              </a:rPr>
              <a:t>that </a:t>
            </a:r>
            <a:r>
              <a:rPr lang="en-US" sz="1600" b="1" dirty="0">
                <a:solidFill>
                  <a:srgbClr val="124F5C"/>
                </a:solidFill>
                <a:latin typeface="Arial"/>
                <a:cs typeface="Arial"/>
              </a:rPr>
              <a:t>92.20% of </a:t>
            </a:r>
            <a:r>
              <a:rPr lang="en-US" sz="1600" b="1" spc="-10" dirty="0">
                <a:solidFill>
                  <a:srgbClr val="124F5C"/>
                </a:solidFill>
                <a:latin typeface="Arial"/>
                <a:cs typeface="Arial"/>
              </a:rPr>
              <a:t>Apps </a:t>
            </a:r>
            <a:r>
              <a:rPr lang="en-US" sz="1600" b="1" spc="-5" dirty="0">
                <a:solidFill>
                  <a:srgbClr val="124F5C"/>
                </a:solidFill>
                <a:latin typeface="Arial"/>
                <a:cs typeface="Arial"/>
              </a:rPr>
              <a:t>are </a:t>
            </a:r>
            <a:r>
              <a:rPr lang="en-US" sz="1600" b="1" dirty="0">
                <a:solidFill>
                  <a:srgbClr val="124F5C"/>
                </a:solidFill>
                <a:latin typeface="Arial"/>
                <a:cs typeface="Arial"/>
              </a:rPr>
              <a:t> </a:t>
            </a:r>
            <a:r>
              <a:rPr lang="en-US" sz="1600" b="1" spc="-5" dirty="0">
                <a:solidFill>
                  <a:srgbClr val="124F5C"/>
                </a:solidFill>
                <a:latin typeface="Arial"/>
                <a:cs typeface="Arial"/>
              </a:rPr>
              <a:t>free </a:t>
            </a:r>
            <a:r>
              <a:rPr lang="en-US" sz="1600" spc="-5" dirty="0">
                <a:solidFill>
                  <a:srgbClr val="124F5C"/>
                </a:solidFill>
                <a:latin typeface="Arial MT"/>
                <a:cs typeface="Arial MT"/>
              </a:rPr>
              <a:t>and </a:t>
            </a:r>
            <a:r>
              <a:rPr lang="en-US" sz="1600" dirty="0">
                <a:solidFill>
                  <a:srgbClr val="124F5C"/>
                </a:solidFill>
                <a:latin typeface="Arial MT"/>
                <a:cs typeface="Arial MT"/>
              </a:rPr>
              <a:t>only </a:t>
            </a:r>
            <a:r>
              <a:rPr lang="en-US" sz="1600" b="1" dirty="0">
                <a:solidFill>
                  <a:srgbClr val="124F5C"/>
                </a:solidFill>
                <a:latin typeface="Arial"/>
                <a:cs typeface="Arial"/>
              </a:rPr>
              <a:t>7.80% </a:t>
            </a:r>
            <a:r>
              <a:rPr lang="en-US" sz="1600" b="1" spc="-5" dirty="0">
                <a:solidFill>
                  <a:srgbClr val="124F5C"/>
                </a:solidFill>
                <a:latin typeface="Arial"/>
                <a:cs typeface="Arial"/>
              </a:rPr>
              <a:t>of </a:t>
            </a:r>
            <a:r>
              <a:rPr lang="en-US" sz="1600" b="1" spc="-15" dirty="0">
                <a:solidFill>
                  <a:srgbClr val="124F5C"/>
                </a:solidFill>
                <a:latin typeface="Arial"/>
                <a:cs typeface="Arial"/>
              </a:rPr>
              <a:t>Apps </a:t>
            </a:r>
            <a:r>
              <a:rPr lang="en-US" sz="1600" b="1" dirty="0">
                <a:solidFill>
                  <a:srgbClr val="124F5C"/>
                </a:solidFill>
                <a:latin typeface="Arial"/>
                <a:cs typeface="Arial"/>
              </a:rPr>
              <a:t>are </a:t>
            </a:r>
            <a:r>
              <a:rPr lang="en-US" sz="1600" b="1" spc="-5" dirty="0">
                <a:solidFill>
                  <a:srgbClr val="124F5C"/>
                </a:solidFill>
                <a:latin typeface="Arial"/>
                <a:cs typeface="Arial"/>
              </a:rPr>
              <a:t>paid </a:t>
            </a:r>
            <a:r>
              <a:rPr lang="en-US" sz="1600" dirty="0">
                <a:solidFill>
                  <a:srgbClr val="124F5C"/>
                </a:solidFill>
                <a:latin typeface="Arial MT"/>
                <a:cs typeface="Arial MT"/>
              </a:rPr>
              <a:t>in </a:t>
            </a:r>
            <a:r>
              <a:rPr lang="en-US" sz="1600" spc="5" dirty="0">
                <a:solidFill>
                  <a:srgbClr val="124F5C"/>
                </a:solidFill>
                <a:latin typeface="Arial MT"/>
                <a:cs typeface="Arial MT"/>
              </a:rPr>
              <a:t> </a:t>
            </a:r>
            <a:r>
              <a:rPr lang="en-US" sz="1600" spc="-5" dirty="0">
                <a:solidFill>
                  <a:srgbClr val="124F5C"/>
                </a:solidFill>
                <a:latin typeface="Arial MT"/>
                <a:cs typeface="Arial MT"/>
              </a:rPr>
              <a:t>Play</a:t>
            </a:r>
            <a:r>
              <a:rPr lang="en-US" sz="1600" spc="-15" dirty="0">
                <a:solidFill>
                  <a:srgbClr val="124F5C"/>
                </a:solidFill>
                <a:latin typeface="Arial MT"/>
                <a:cs typeface="Arial MT"/>
              </a:rPr>
              <a:t> </a:t>
            </a:r>
            <a:r>
              <a:rPr lang="en-US" sz="1600" spc="-5" dirty="0">
                <a:solidFill>
                  <a:srgbClr val="124F5C"/>
                </a:solidFill>
                <a:latin typeface="Arial MT"/>
                <a:cs typeface="Arial MT"/>
              </a:rPr>
              <a:t>store.</a:t>
            </a:r>
            <a:endParaRPr lang="en-US" sz="1600" dirty="0">
              <a:latin typeface="Arial MT"/>
              <a:cs typeface="Arial MT"/>
            </a:endParaRPr>
          </a:p>
        </p:txBody>
      </p:sp>
      <p:pic>
        <p:nvPicPr>
          <p:cNvPr id="11" name="object 5">
            <a:extLst>
              <a:ext uri="{FF2B5EF4-FFF2-40B4-BE49-F238E27FC236}">
                <a16:creationId xmlns:a16="http://schemas.microsoft.com/office/drawing/2014/main" id="{8B42D474-0323-E214-3063-04B1DFE87672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941" y="2571750"/>
            <a:ext cx="2991612" cy="2170174"/>
          </a:xfrm>
          <a:prstGeom prst="rect">
            <a:avLst/>
          </a:prstGeom>
        </p:spPr>
      </p:pic>
      <p:sp>
        <p:nvSpPr>
          <p:cNvPr id="13" name="object 7">
            <a:extLst>
              <a:ext uri="{FF2B5EF4-FFF2-40B4-BE49-F238E27FC236}">
                <a16:creationId xmlns:a16="http://schemas.microsoft.com/office/drawing/2014/main" id="{FD67CF62-CA48-A720-EE63-ECE3EC1AA72B}"/>
              </a:ext>
            </a:extLst>
          </p:cNvPr>
          <p:cNvSpPr/>
          <p:nvPr/>
        </p:nvSpPr>
        <p:spPr>
          <a:xfrm>
            <a:off x="376941" y="1185738"/>
            <a:ext cx="2924523" cy="1210953"/>
          </a:xfrm>
          <a:custGeom>
            <a:avLst/>
            <a:gdLst/>
            <a:ahLst/>
            <a:cxnLst/>
            <a:rect l="l" t="t" r="r" b="b"/>
            <a:pathLst>
              <a:path w="3270250" h="1865629">
                <a:moveTo>
                  <a:pt x="6350" y="0"/>
                </a:moveTo>
                <a:lnTo>
                  <a:pt x="6350" y="1865376"/>
                </a:lnTo>
              </a:path>
              <a:path w="3270250" h="1865629">
                <a:moveTo>
                  <a:pt x="3263760" y="0"/>
                </a:moveTo>
                <a:lnTo>
                  <a:pt x="3263760" y="1865376"/>
                </a:lnTo>
              </a:path>
              <a:path w="3270250" h="1865629">
                <a:moveTo>
                  <a:pt x="0" y="6350"/>
                </a:moveTo>
                <a:lnTo>
                  <a:pt x="3270110" y="6350"/>
                </a:lnTo>
              </a:path>
              <a:path w="3270250" h="1865629">
                <a:moveTo>
                  <a:pt x="0" y="1859026"/>
                </a:moveTo>
                <a:lnTo>
                  <a:pt x="3270110" y="1859026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7194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BCB4C-AC9F-AB9C-34C5-A9DDD401E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5531" y="913937"/>
            <a:ext cx="5289822" cy="3759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3734B8-5FB3-0571-6813-D9AFCFC25E8E}"/>
              </a:ext>
            </a:extLst>
          </p:cNvPr>
          <p:cNvSpPr txBox="1"/>
          <p:nvPr/>
        </p:nvSpPr>
        <p:spPr>
          <a:xfrm>
            <a:off x="1086142" y="35862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spc="-75" dirty="0">
                <a:solidFill>
                  <a:schemeClr val="tx1"/>
                </a:solidFill>
              </a:rPr>
              <a:t>Content</a:t>
            </a:r>
            <a:r>
              <a:rPr lang="en-IN" sz="2400" b="1" spc="-335" dirty="0">
                <a:solidFill>
                  <a:schemeClr val="tx1"/>
                </a:solidFill>
              </a:rPr>
              <a:t> </a:t>
            </a:r>
            <a:r>
              <a:rPr lang="en-IN" sz="2400" b="1" spc="-85" dirty="0">
                <a:solidFill>
                  <a:schemeClr val="tx1"/>
                </a:solidFill>
              </a:rPr>
              <a:t>Rating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CEB8A-994A-135B-3C28-C87EA6E715E4}"/>
              </a:ext>
            </a:extLst>
          </p:cNvPr>
          <p:cNvSpPr txBox="1"/>
          <p:nvPr/>
        </p:nvSpPr>
        <p:spPr>
          <a:xfrm>
            <a:off x="381682" y="1684298"/>
            <a:ext cx="299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From the above plot we can see that Everyone category having majority of apps count.</a:t>
            </a:r>
          </a:p>
          <a:p>
            <a:pPr algn="just"/>
            <a:endParaRPr lang="en-US" sz="1600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  <a:p>
            <a:pPr algn="just"/>
            <a:r>
              <a:rPr lang="en-US" sz="1600" b="0" i="0" dirty="0">
                <a:solidFill>
                  <a:schemeClr val="accent5">
                    <a:lumMod val="50000"/>
                  </a:schemeClr>
                </a:solidFill>
                <a:effectLst/>
                <a:latin typeface="+mn-lt"/>
              </a:rPr>
              <a:t>A majority of the apps </a:t>
            </a:r>
            <a:r>
              <a:rPr lang="en-US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+mn-lt"/>
              </a:rPr>
              <a:t>(81.80%) </a:t>
            </a:r>
            <a:r>
              <a:rPr lang="en-US" sz="1600" b="0" i="0" dirty="0">
                <a:solidFill>
                  <a:schemeClr val="accent5">
                    <a:lumMod val="50000"/>
                  </a:schemeClr>
                </a:solidFill>
                <a:effectLst/>
                <a:latin typeface="+mn-lt"/>
              </a:rPr>
              <a:t>in the play store are can be used by everyone. The remaining apps have various age restrictions to use it.</a:t>
            </a:r>
          </a:p>
          <a:p>
            <a:pPr algn="just"/>
            <a:endParaRPr lang="en-IN" sz="1600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A31EFAAF-EA39-2C34-2E3F-389CB3443747}"/>
              </a:ext>
            </a:extLst>
          </p:cNvPr>
          <p:cNvSpPr/>
          <p:nvPr/>
        </p:nvSpPr>
        <p:spPr>
          <a:xfrm>
            <a:off x="381682" y="1684298"/>
            <a:ext cx="3088093" cy="2358313"/>
          </a:xfrm>
          <a:custGeom>
            <a:avLst/>
            <a:gdLst/>
            <a:ahLst/>
            <a:cxnLst/>
            <a:rect l="l" t="t" r="r" b="b"/>
            <a:pathLst>
              <a:path w="3270250" h="1865629">
                <a:moveTo>
                  <a:pt x="6350" y="0"/>
                </a:moveTo>
                <a:lnTo>
                  <a:pt x="6350" y="1865376"/>
                </a:lnTo>
              </a:path>
              <a:path w="3270250" h="1865629">
                <a:moveTo>
                  <a:pt x="3263760" y="0"/>
                </a:moveTo>
                <a:lnTo>
                  <a:pt x="3263760" y="1865376"/>
                </a:lnTo>
              </a:path>
              <a:path w="3270250" h="1865629">
                <a:moveTo>
                  <a:pt x="0" y="6350"/>
                </a:moveTo>
                <a:lnTo>
                  <a:pt x="3270110" y="6350"/>
                </a:lnTo>
              </a:path>
              <a:path w="3270250" h="1865629">
                <a:moveTo>
                  <a:pt x="0" y="1859026"/>
                </a:moveTo>
                <a:lnTo>
                  <a:pt x="3270110" y="1859026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26351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CC0000"/>
      </a:dk1>
      <a:lt1>
        <a:srgbClr val="134F5C"/>
      </a:lt1>
      <a:dk2>
        <a:srgbClr val="FFF1F1"/>
      </a:dk2>
      <a:lt2>
        <a:srgbClr val="F5FDFF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CC0000"/>
      </a:dk1>
      <a:lt1>
        <a:srgbClr val="134F5C"/>
      </a:lt1>
      <a:dk2>
        <a:srgbClr val="FFF1F1"/>
      </a:dk2>
      <a:lt2>
        <a:srgbClr val="F5FDFF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F3F3F3"/>
      </a:dk2>
      <a:lt2>
        <a:srgbClr val="158158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5955</TotalTime>
  <Words>901</Words>
  <Application>Microsoft Office PowerPoint</Application>
  <PresentationFormat>On-screen Show (16:9)</PresentationFormat>
  <Paragraphs>93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Montserrat</vt:lpstr>
      <vt:lpstr>Calibri</vt:lpstr>
      <vt:lpstr>Roboto</vt:lpstr>
      <vt:lpstr>Arial</vt:lpstr>
      <vt:lpstr>Wingdings</vt:lpstr>
      <vt:lpstr>Old Standard TT</vt:lpstr>
      <vt:lpstr>Times New Roman</vt:lpstr>
      <vt:lpstr>Verdana</vt:lpstr>
      <vt:lpstr>Arial MT</vt:lpstr>
      <vt:lpstr>AoyagiKouzanFontT</vt:lpstr>
      <vt:lpstr>Presentation</vt:lpstr>
      <vt:lpstr>Presentation</vt:lpstr>
      <vt:lpstr>PowerPoint Presentation</vt:lpstr>
      <vt:lpstr>Problem Statement</vt:lpstr>
      <vt:lpstr>PowerPoint Presentation</vt:lpstr>
      <vt:lpstr>Dataset Preparation</vt:lpstr>
      <vt:lpstr>1.App :  This column Contains the name of the app for each observation. 2.Category :  This column Contains Category to which the app belongs. 3.Rating :   This column contains the average rating for the app.  4.Reviews :  This column contains the number of reviews that the app has  received on the play store. 5.Size :  This column contains the amount of memory the app occupies on the device. 6.Installs :  This column contains the number of times that the app has been downloaded and installed from the play store. 7.Type :  This column contains the information whether the app is free or paid. 8.Price: If the app is a paid app, this column contains the data about its price. 9.Content Rating: This column contains the maturity rating of the app i.e. the age group of the audience for which it is suitable. 10.Genres: This column contains the data about to which genre the app  belongs. Genres can  be considered as a further division of the group of Category.   11.Last Updated: Contains the date on which the latest update of the app was  released. 12.Current Version: Contains information on the current version of the app  available on the play store. 13.Android Version: Contains information about the android versions on which  the app is supported. </vt:lpstr>
      <vt:lpstr>Attributes in User reviews</vt:lpstr>
      <vt:lpstr>OVERVIEW OF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akash</cp:lastModifiedBy>
  <cp:revision>8</cp:revision>
  <dcterms:created xsi:type="dcterms:W3CDTF">2022-03-16T09:49:32Z</dcterms:created>
  <dcterms:modified xsi:type="dcterms:W3CDTF">2022-09-21T06:29:55Z</dcterms:modified>
</cp:coreProperties>
</file>